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8"/>
  </p:notesMasterIdLst>
  <p:handoutMasterIdLst>
    <p:handoutMasterId r:id="rId9"/>
  </p:handoutMasterIdLst>
  <p:sldIdLst>
    <p:sldId id="4763" r:id="rId2"/>
    <p:sldId id="4771" r:id="rId3"/>
    <p:sldId id="4777" r:id="rId4"/>
    <p:sldId id="4776" r:id="rId5"/>
    <p:sldId id="4772" r:id="rId6"/>
    <p:sldId id="477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3E70"/>
    <a:srgbClr val="EFF3F9"/>
    <a:srgbClr val="90B5E3"/>
    <a:srgbClr val="F1F5F9"/>
    <a:srgbClr val="1857E2"/>
    <a:srgbClr val="558ED5"/>
    <a:srgbClr val="154074"/>
    <a:srgbClr val="66CCFF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51" autoAdjust="0"/>
    <p:restoredTop sz="89307" autoAdjust="0"/>
  </p:normalViewPr>
  <p:slideViewPr>
    <p:cSldViewPr snapToGrid="0">
      <p:cViewPr varScale="1">
        <p:scale>
          <a:sx n="103" d="100"/>
          <a:sy n="103" d="100"/>
        </p:scale>
        <p:origin x="64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A66583A-F3A2-444C-8A49-ECE4799042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7C5A769-192D-4489-83DB-7D33CC6640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4EC825-75AB-4EEA-9446-AC6F0DA030E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DC1E03B-2EC4-4B6D-AD81-806FB34012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CBCA377-4917-4D20-9171-332B4BB0EEC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20614-0CEC-4566-AF3D-954BB85E01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6072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ED0F86-B712-43F3-80BE-8F2055463530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CB8F4-6DE9-4879-B76C-1FC1BD0F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760302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0712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84E73-420A-4D3F-AFC1-491E9529921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1534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84E73-420A-4D3F-AFC1-491E9529921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78337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84E73-420A-4D3F-AFC1-491E9529921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479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13E870-A7BB-4D18-A646-869F368C6860}" type="slidenum">
              <a:rPr lang="ru-RU" sz="600" smtClean="0">
                <a:solidFill>
                  <a:prstClr val="black"/>
                </a:solidFill>
                <a:cs typeface="Arial"/>
              </a:rPr>
              <a:pPr>
                <a:defRPr/>
              </a:pPr>
              <a:t>5</a:t>
            </a:fld>
            <a:endParaRPr lang="ru-RU" sz="600">
              <a:solidFill>
                <a:prstClr val="black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2607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713E870-A7BB-4D18-A646-869F368C6860}" type="slidenum">
              <a:rPr lang="ru-RU" sz="600" smtClean="0">
                <a:solidFill>
                  <a:prstClr val="black"/>
                </a:solidFill>
                <a:cs typeface="Arial"/>
              </a:rPr>
              <a:pPr>
                <a:defRPr/>
              </a:pPr>
              <a:t>6</a:t>
            </a:fld>
            <a:endParaRPr lang="ru-RU" sz="600">
              <a:solidFill>
                <a:prstClr val="black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86725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0780" y="396004"/>
            <a:ext cx="6369415" cy="452560"/>
          </a:xfrm>
          <a:prstGeom prst="rect">
            <a:avLst/>
          </a:prstGeom>
        </p:spPr>
        <p:txBody>
          <a:bodyPr lIns="0" tIns="0" rIns="0" bIns="0"/>
          <a:lstStyle>
            <a:lvl1pPr>
              <a:defRPr sz="2941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96670" y="1866769"/>
            <a:ext cx="10897322" cy="276999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16805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16805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225420" y="6398210"/>
            <a:ext cx="689123" cy="307777"/>
          </a:xfrm>
        </p:spPr>
        <p:txBody>
          <a:bodyPr lIns="0" tIns="0" rIns="0" bIns="0"/>
          <a:lstStyle>
            <a:lvl1pPr>
              <a:defRPr sz="2001" b="1" i="0">
                <a:solidFill>
                  <a:srgbClr val="948A54"/>
                </a:solidFill>
                <a:latin typeface="Calibri"/>
                <a:cs typeface="Calibri"/>
              </a:defRPr>
            </a:lvl1pPr>
          </a:lstStyle>
          <a:p>
            <a:fld id="{91BBF5FF-FDEA-4213-B8B6-2EF7152982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712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Только заголовок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50298" cy="68575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g object 19"/>
          <p:cNvSpPr/>
          <p:nvPr/>
        </p:nvSpPr>
        <p:spPr>
          <a:xfrm>
            <a:off x="0" y="1"/>
            <a:ext cx="311150" cy="5714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0780" y="396004"/>
            <a:ext cx="6369415" cy="452560"/>
          </a:xfrm>
          <a:prstGeom prst="rect">
            <a:avLst/>
          </a:prstGeom>
        </p:spPr>
        <p:txBody>
          <a:bodyPr lIns="0" tIns="0" rIns="0" bIns="0"/>
          <a:lstStyle>
            <a:lvl1pPr>
              <a:defRPr sz="2941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16805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16805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11310856" y="6395461"/>
            <a:ext cx="746362" cy="307777"/>
          </a:xfrm>
        </p:spPr>
        <p:txBody>
          <a:bodyPr lIns="0" tIns="0" rIns="0" bIns="0"/>
          <a:lstStyle>
            <a:lvl1pPr>
              <a:defRPr sz="2001" b="1" i="0">
                <a:solidFill>
                  <a:srgbClr val="948A54"/>
                </a:solidFill>
                <a:latin typeface="Calibri"/>
                <a:cs typeface="Calibri"/>
              </a:defRPr>
            </a:lvl1pPr>
          </a:lstStyle>
          <a:p>
            <a:fld id="{91BBF5FF-FDEA-4213-B8B6-2EF7152982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3625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50298" cy="685751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16805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16805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11317842" y="6398210"/>
            <a:ext cx="739376" cy="307777"/>
          </a:xfrm>
        </p:spPr>
        <p:txBody>
          <a:bodyPr lIns="0" tIns="0" rIns="0" bIns="0"/>
          <a:lstStyle>
            <a:lvl1pPr>
              <a:defRPr sz="2001" b="1" i="0">
                <a:solidFill>
                  <a:srgbClr val="948A54"/>
                </a:solidFill>
                <a:latin typeface="Calibri"/>
                <a:cs typeface="Calibri"/>
              </a:defRPr>
            </a:lvl1pPr>
          </a:lstStyle>
          <a:p>
            <a:fld id="{91BBF5FF-FDEA-4213-B8B6-2EF7152982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676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0796" y="396016"/>
            <a:ext cx="6369414" cy="512961"/>
          </a:xfrm>
          <a:prstGeom prst="rect">
            <a:avLst/>
          </a:prstGeom>
        </p:spPr>
        <p:txBody>
          <a:bodyPr lIns="0" tIns="0" rIns="0" bIns="0"/>
          <a:lstStyle>
            <a:lvl1pPr>
              <a:defRPr sz="3333" b="1" i="0">
                <a:solidFill>
                  <a:srgbClr val="494949"/>
                </a:solidFill>
                <a:latin typeface="Calibri"/>
                <a:cs typeface="Calibri"/>
              </a:defRPr>
            </a:lvl1pPr>
          </a:lstStyle>
          <a:p>
            <a:r>
              <a:rPr lang="ru-RU"/>
              <a:t>Образец заголовка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1"/>
            <a:ext cx="3901440" cy="27699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Номер слайда 10"/>
          <p:cNvSpPr txBox="1">
            <a:spLocks/>
          </p:cNvSpPr>
          <p:nvPr/>
        </p:nvSpPr>
        <p:spPr>
          <a:xfrm>
            <a:off x="11779467" y="6528540"/>
            <a:ext cx="400646" cy="329460"/>
          </a:xfrm>
          <a:prstGeom prst="roundRect">
            <a:avLst/>
          </a:prstGeom>
          <a:noFill/>
        </p:spPr>
        <p:txBody>
          <a:bodyPr lIns="58214" anchor="ctr"/>
          <a:lstStyle/>
          <a:p>
            <a:pPr algn="ctr">
              <a:defRPr/>
            </a:pPr>
            <a:fld id="{9290B0AC-1095-4A1C-BD1C-6C83E51E764D}" type="slidenum">
              <a:rPr lang="ru-RU" sz="1213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1213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884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>
            <a:spLocks noChangeAspect="1"/>
          </p:cNvSpPr>
          <p:nvPr/>
        </p:nvSpPr>
        <p:spPr>
          <a:xfrm>
            <a:off x="10616354" y="608228"/>
            <a:ext cx="700641" cy="698574"/>
          </a:xfrm>
          <a:prstGeom prst="rect">
            <a:avLst/>
          </a:prstGeom>
          <a:blipFill>
            <a:blip r:embed="rId2" cstate="email">
              <a:duotone>
                <a:prstClr val="black"/>
                <a:schemeClr val="accent5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11" name="Номер слайда 10"/>
          <p:cNvSpPr txBox="1">
            <a:spLocks/>
          </p:cNvSpPr>
          <p:nvPr/>
        </p:nvSpPr>
        <p:spPr>
          <a:xfrm>
            <a:off x="11456475" y="6524919"/>
            <a:ext cx="554531" cy="231039"/>
          </a:xfrm>
          <a:prstGeom prst="roundRect">
            <a:avLst/>
          </a:prstGeom>
          <a:noFill/>
        </p:spPr>
        <p:txBody>
          <a:bodyPr lIns="58214" anchor="ctr"/>
          <a:lstStyle/>
          <a:p>
            <a:pPr algn="ctr">
              <a:defRPr/>
            </a:pPr>
            <a:fld id="{9290B0AC-1095-4A1C-BD1C-6C83E51E764D}" type="slidenum">
              <a:rPr lang="ru-RU" sz="1455" b="1">
                <a:solidFill>
                  <a:srgbClr val="2128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>
                <a:defRPr/>
              </a:pPr>
              <a:t>‹#›</a:t>
            </a:fld>
            <a:endParaRPr lang="ru-RU" sz="849" b="1" dirty="0">
              <a:solidFill>
                <a:srgbClr val="2128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513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Була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257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0780" y="396004"/>
            <a:ext cx="6369415" cy="452560"/>
          </a:xfrm>
          <a:prstGeom prst="rect">
            <a:avLst/>
          </a:prstGeom>
        </p:spPr>
        <p:txBody>
          <a:bodyPr lIns="0" tIns="0" rIns="0" bIns="0"/>
          <a:lstStyle>
            <a:lvl1pPr>
              <a:defRPr sz="2941" b="1" i="0">
                <a:solidFill>
                  <a:srgbClr val="494949"/>
                </a:solidFill>
                <a:latin typeface="Calibri" panose="020F0502020204030204"/>
                <a:cs typeface="Calibri" panose="020F0502020204030204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0517697"/>
            <a:ext cx="6433312" cy="168059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5544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92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6" y="10517697"/>
            <a:ext cx="4623943" cy="168059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5544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C42E8A-EEA2-41FA-BCE4-96EC8EBF1924}" type="datetime1">
              <a:rPr kumimoji="0" lang="en-US" sz="1092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5544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11/19/2024</a:t>
            </a:fld>
            <a:endParaRPr kumimoji="0" lang="en-US" sz="1092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Номер слайда 10"/>
          <p:cNvSpPr txBox="1"/>
          <p:nvPr userDrawn="1"/>
        </p:nvSpPr>
        <p:spPr>
          <a:xfrm>
            <a:off x="11641320" y="6522095"/>
            <a:ext cx="568931" cy="329460"/>
          </a:xfrm>
          <a:prstGeom prst="roundRect">
            <a:avLst/>
          </a:prstGeom>
          <a:noFill/>
        </p:spPr>
        <p:txBody>
          <a:bodyPr lIns="58210" anchor="ctr"/>
          <a:lstStyle/>
          <a:p>
            <a:pPr marL="0" marR="0" lvl="0" indent="0" algn="ctr" defTabSz="5544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290B0AC-1095-4A1C-BD1C-6C83E51E764D}" type="slidenum">
              <a:rPr kumimoji="0" lang="ru-RU" sz="1213" b="1" i="0" u="none" strike="noStrike" kern="1200" cap="none" spc="0" normalizeH="0" baseline="0" noProof="0">
                <a:ln>
                  <a:noFill/>
                </a:ln>
                <a:solidFill>
                  <a:srgbClr val="21285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5544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13" b="1" i="0" u="none" strike="noStrike" kern="1200" cap="none" spc="0" normalizeH="0" baseline="0" noProof="0" dirty="0">
              <a:ln>
                <a:noFill/>
              </a:ln>
              <a:solidFill>
                <a:srgbClr val="21285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684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50298" cy="685751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g object 19"/>
          <p:cNvSpPr/>
          <p:nvPr/>
        </p:nvSpPr>
        <p:spPr>
          <a:xfrm>
            <a:off x="0" y="1"/>
            <a:ext cx="311150" cy="57145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554492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092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94017" y="6388685"/>
            <a:ext cx="874158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1" b="1" i="0">
                <a:solidFill>
                  <a:srgbClr val="16365E"/>
                </a:solidFill>
                <a:latin typeface="Calibri"/>
                <a:cs typeface="Calibri"/>
              </a:defRPr>
            </a:lvl1pPr>
          </a:lstStyle>
          <a:p>
            <a:fld id="{91BBF5FF-FDEA-4213-B8B6-2EF7152982AF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2CB75F17-F6B2-41DC-8A98-4137AA14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1317842" y="154747"/>
            <a:ext cx="1174776" cy="683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52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3" r:id="rId7"/>
  </p:sldLayoutIdLst>
  <p:hf hdr="0" ftr="0" dt="0"/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35882F8-C43A-4ED9-80AA-A105B65022F4}"/>
              </a:ext>
            </a:extLst>
          </p:cNvPr>
          <p:cNvSpPr/>
          <p:nvPr/>
        </p:nvSpPr>
        <p:spPr>
          <a:xfrm>
            <a:off x="1016433" y="2984165"/>
            <a:ext cx="10791756" cy="1669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0"/>
              </a:spcBef>
            </a:pPr>
            <a:r>
              <a:rPr lang="ru-RU" sz="2400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ГОСУДАРСТВЕННАЯ ИНФОРМАЦИОННАЯ СИСТЕМА </a:t>
            </a:r>
          </a:p>
          <a:p>
            <a:pPr algn="ctr">
              <a:spcBef>
                <a:spcPts val="70"/>
              </a:spcBef>
            </a:pPr>
            <a:r>
              <a:rPr lang="ru-RU" sz="2400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ОБЕСПЕЧЕНИЯ ГРАДОСТРОИТЕЛЬНОЙ ДЕЯТЕЛЬНОСТИ</a:t>
            </a:r>
          </a:p>
          <a:p>
            <a:pPr algn="ctr">
              <a:spcBef>
                <a:spcPts val="70"/>
              </a:spcBef>
            </a:pPr>
            <a:r>
              <a:rPr lang="ru-RU" sz="2400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РЕСПУБЛИКИ ТАТАРСТАН </a:t>
            </a:r>
            <a:r>
              <a:rPr lang="ru-RU" sz="24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(ГИСОГД РТ)</a:t>
            </a:r>
          </a:p>
          <a:p>
            <a:pPr algn="ctr">
              <a:spcBef>
                <a:spcPts val="70"/>
              </a:spcBef>
            </a:pPr>
            <a:endParaRPr lang="ru-RU" sz="2800" b="1" dirty="0">
              <a:solidFill>
                <a:srgbClr val="1F497D">
                  <a:lumMod val="40000"/>
                  <a:lumOff val="60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35882F8-C43A-4ED9-80AA-A105B65022F4}"/>
              </a:ext>
            </a:extLst>
          </p:cNvPr>
          <p:cNvSpPr/>
          <p:nvPr/>
        </p:nvSpPr>
        <p:spPr>
          <a:xfrm>
            <a:off x="1426981" y="1915036"/>
            <a:ext cx="9703184" cy="1336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70"/>
              </a:spcBef>
            </a:pPr>
            <a:r>
              <a:rPr lang="ru-RU" sz="2600" b="1" dirty="0" smtClean="0">
                <a:solidFill>
                  <a:srgbClr val="143E7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ГБУ «ИНСТИТУТ ПРОСТРАНСТВЕННОГО ПЛАНИРОВАНИЯ РЕСПУБЛИКИ ТАТАРСТАН»</a:t>
            </a:r>
            <a:endParaRPr lang="ru-RU" sz="2600" b="1" dirty="0">
              <a:solidFill>
                <a:srgbClr val="143E70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>
              <a:spcBef>
                <a:spcPts val="70"/>
              </a:spcBef>
            </a:pPr>
            <a:endParaRPr lang="ru-RU" sz="2800" b="1" dirty="0">
              <a:solidFill>
                <a:srgbClr val="1F497D">
                  <a:lumMod val="40000"/>
                  <a:lumOff val="60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4964" y="218102"/>
            <a:ext cx="10422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523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7309" y="108587"/>
            <a:ext cx="21802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ГИСОГД </a:t>
            </a:r>
            <a:r>
              <a:rPr lang="ru-RU" sz="2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РТ</a:t>
            </a:r>
          </a:p>
        </p:txBody>
      </p:sp>
      <p:sp>
        <p:nvSpPr>
          <p:cNvPr id="11" name="пед.работников"/>
          <p:cNvSpPr txBox="1"/>
          <p:nvPr/>
        </p:nvSpPr>
        <p:spPr>
          <a:xfrm>
            <a:off x="6878241" y="733438"/>
            <a:ext cx="962095" cy="686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endParaRPr sz="4400" b="1" dirty="0">
              <a:solidFill>
                <a:srgbClr val="1F497D">
                  <a:lumMod val="40000"/>
                  <a:lumOff val="60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Golos Text Bold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059355" y="1488274"/>
            <a:ext cx="10905029" cy="4158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55449" tIns="27725" rIns="55449" bIns="277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sz="1092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033417" y="841366"/>
            <a:ext cx="0" cy="1709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202391" y="841366"/>
            <a:ext cx="0" cy="17096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891095" y="968853"/>
            <a:ext cx="971869" cy="428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183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 г.</a:t>
            </a:r>
            <a:endParaRPr lang="ru-RU" sz="1092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26338" y="968852"/>
            <a:ext cx="978666" cy="428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183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2023 г.</a:t>
            </a:r>
            <a:endParaRPr lang="ru-RU" sz="218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931243" y="968852"/>
            <a:ext cx="978666" cy="4282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183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г.</a:t>
            </a:r>
            <a:endParaRPr lang="ru-RU" sz="2183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58145" y="2371228"/>
            <a:ext cx="3156514" cy="3305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935" indent="-207935">
              <a:buAutoNum type="arabicPeriod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Разрозненность хранения документов.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7935" indent="-207935">
              <a:buAutoNum type="arabicPeriod"/>
            </a:pP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Градостроительная документация на бумаге.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Оказание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 на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бумаге.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Внедрение ГИСОГД РТ.</a:t>
            </a:r>
          </a:p>
          <a:p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Начало размещения                       </a:t>
            </a: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градостроительной   </a:t>
            </a: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документации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едином </a:t>
            </a:r>
            <a:endPara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хранилище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ГИСОГД РТ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98" dirty="0"/>
          </a:p>
          <a:p>
            <a:pPr marL="207935" indent="-207935">
              <a:buAutoNum type="arabicPeriod"/>
            </a:pPr>
            <a:endParaRPr lang="ru-RU" sz="1092" dirty="0"/>
          </a:p>
          <a:p>
            <a:pPr marL="207935" indent="-207935">
              <a:buAutoNum type="arabicPeriod"/>
            </a:pPr>
            <a:endParaRPr lang="ru-RU" sz="1092" dirty="0"/>
          </a:p>
        </p:txBody>
      </p:sp>
      <p:sp>
        <p:nvSpPr>
          <p:cNvPr id="20" name="TextBox 19"/>
          <p:cNvSpPr txBox="1"/>
          <p:nvPr/>
        </p:nvSpPr>
        <p:spPr>
          <a:xfrm>
            <a:off x="4397043" y="2411851"/>
            <a:ext cx="3604204" cy="2782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935" indent="-207935"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Перевод бумажных архивов в электронный вид (сканирование).</a:t>
            </a:r>
          </a:p>
          <a:p>
            <a:pPr marL="207935" indent="-207935"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градостроительных документов в </a:t>
            </a: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едином хранилище (в ГИСОГД РТ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7935" indent="-207935">
              <a:buFontTx/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качества размещения 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градостроительных документов.</a:t>
            </a: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07935" indent="-207935">
              <a:buFontTx/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услуг в электроном виде.</a:t>
            </a:r>
          </a:p>
          <a:p>
            <a:pPr marL="207935" indent="-207935">
              <a:buAutoNum type="arabicPeriod"/>
            </a:pPr>
            <a:endParaRPr lang="ru-RU" sz="1092" dirty="0"/>
          </a:p>
          <a:p>
            <a:pPr marL="207935" indent="-207935">
              <a:buAutoNum type="arabicPeriod"/>
            </a:pPr>
            <a:endParaRPr lang="ru-RU" sz="1092" dirty="0"/>
          </a:p>
        </p:txBody>
      </p:sp>
      <p:sp>
        <p:nvSpPr>
          <p:cNvPr id="21" name="TextBox 20"/>
          <p:cNvSpPr txBox="1"/>
          <p:nvPr/>
        </p:nvSpPr>
        <p:spPr>
          <a:xfrm>
            <a:off x="8294782" y="2371228"/>
            <a:ext cx="3650412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7935" indent="-207935"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Утверждены Единые требования к разработке ПЗЗ и ППТ в цифровом виде.</a:t>
            </a:r>
          </a:p>
          <a:p>
            <a:pPr marL="207935" indent="-207935"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Оцифровка и размещение картографических (векторных) данных.</a:t>
            </a:r>
          </a:p>
          <a:p>
            <a:pPr marL="207935" indent="-207935">
              <a:buAutoNum type="arabicPeriod"/>
            </a:pPr>
            <a:r>
              <a:rPr lang="ru-RU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Ускорение подготовки решений в рамках оказания услуг с использованием цифровых данных посредством ГИСОГД</a:t>
            </a:r>
            <a:r>
              <a:rPr lang="ru-RU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92" dirty="0"/>
          </a:p>
        </p:txBody>
      </p:sp>
    </p:spTree>
    <p:extLst>
      <p:ext uri="{BB962C8B-B14F-4D97-AF65-F5344CB8AC3E}">
        <p14:creationId xmlns:p14="http://schemas.microsoft.com/office/powerpoint/2010/main" val="375552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7309" y="108587"/>
            <a:ext cx="40301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ВЕДЕНИЕ </a:t>
            </a:r>
            <a:r>
              <a:rPr lang="ru-RU" sz="2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ГИСОГД РТ</a:t>
            </a:r>
          </a:p>
        </p:txBody>
      </p:sp>
      <p:sp>
        <p:nvSpPr>
          <p:cNvPr id="11" name="пед.работников"/>
          <p:cNvSpPr txBox="1"/>
          <p:nvPr/>
        </p:nvSpPr>
        <p:spPr>
          <a:xfrm>
            <a:off x="6878241" y="733438"/>
            <a:ext cx="962095" cy="686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endParaRPr sz="4400" b="1" dirty="0">
              <a:solidFill>
                <a:srgbClr val="1F497D">
                  <a:lumMod val="40000"/>
                  <a:lumOff val="60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Golos Text Bold"/>
            </a:endParaRPr>
          </a:p>
        </p:txBody>
      </p:sp>
      <p:sp>
        <p:nvSpPr>
          <p:cNvPr id="12" name="пед.работников"/>
          <p:cNvSpPr txBox="1"/>
          <p:nvPr/>
        </p:nvSpPr>
        <p:spPr>
          <a:xfrm>
            <a:off x="887309" y="1668871"/>
            <a:ext cx="11140119" cy="692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Автоматизировано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Golos Text Bold"/>
              </a:rPr>
              <a:t>17</a:t>
            </a:r>
            <a:r>
              <a:rPr lang="ru-RU" sz="2400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  <a:sym typeface="Golos Text Bold"/>
              </a:rPr>
              <a:t>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услуг. Планируется </a:t>
            </a:r>
            <a:r>
              <a:rPr lang="ru-RU" sz="24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услуги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до конца 2024 г.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ед.работников"/>
          <p:cNvSpPr txBox="1"/>
          <p:nvPr/>
        </p:nvSpPr>
        <p:spPr>
          <a:xfrm>
            <a:off x="854368" y="2405030"/>
            <a:ext cx="10988765" cy="1677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Интегрировано </a:t>
            </a:r>
            <a:r>
              <a:rPr lang="ru-RU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видов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сведений посредством системы межведомственного электронного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взаимодействия.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Планируется </a:t>
            </a:r>
            <a:r>
              <a:rPr lang="ru-RU" sz="24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до конца 2024 г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ед.работников"/>
          <p:cNvSpPr txBox="1"/>
          <p:nvPr/>
        </p:nvSpPr>
        <p:spPr>
          <a:xfrm>
            <a:off x="910837" y="890680"/>
            <a:ext cx="5802832" cy="692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Более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1 000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ед.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пользователей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пед.работников"/>
          <p:cNvSpPr txBox="1"/>
          <p:nvPr/>
        </p:nvSpPr>
        <p:spPr>
          <a:xfrm>
            <a:off x="910837" y="4332747"/>
            <a:ext cx="10329191" cy="6924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2400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окращено время взаимодействия с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Росреестром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54368" y="5275579"/>
            <a:ext cx="111730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</a:rPr>
              <a:t>В</a:t>
            </a:r>
            <a:r>
              <a:rPr lang="ru-RU" sz="1400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  <a:sym typeface="Golos Text Regular"/>
              </a:rPr>
              <a:t>   </a:t>
            </a:r>
            <a:r>
              <a:rPr lang="ru-RU" sz="4000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  <a:sym typeface="Golos Text Regular"/>
              </a:rPr>
              <a:t>4 раза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  <a:sym typeface="Golos Text Regular"/>
              </a:rPr>
              <a:t>со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  <a:sym typeface="Golos Text Regular"/>
              </a:rPr>
              <a:t>кращено </a:t>
            </a:r>
            <a:r>
              <a:rPr lang="ru-RU" sz="2400" b="1" dirty="0">
                <a:solidFill>
                  <a:srgbClr val="000000"/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  <a:sym typeface="Golos Text Regular"/>
              </a:rPr>
              <a:t>время подготовки решений в </a:t>
            </a:r>
            <a:r>
              <a:rPr lang="ru-RU" sz="2400" b="1" dirty="0" smtClean="0">
                <a:solidFill>
                  <a:srgbClr val="000000"/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  <a:sym typeface="Golos Text Regular"/>
              </a:rPr>
              <a:t>рамках оказания услуг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2400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Golos Text Regular"/>
                <a:cs typeface="Arial" panose="020B0604020202020204" pitchFamily="34" charset="0"/>
                <a:sym typeface="Golos Text Regular"/>
              </a:rPr>
              <a:t> </a:t>
            </a:r>
            <a:endParaRPr lang="ru-RU" sz="2400" b="1" dirty="0">
              <a:solidFill>
                <a:srgbClr val="000000"/>
              </a:solidFill>
              <a:latin typeface="Arial" panose="020B0604020202020204" pitchFamily="34" charset="0"/>
              <a:ea typeface="Golos Text Regular"/>
              <a:cs typeface="Arial" panose="020B0604020202020204" pitchFamily="34" charset="0"/>
              <a:sym typeface="Golos Text Regular"/>
            </a:endParaRPr>
          </a:p>
        </p:txBody>
      </p:sp>
    </p:spTree>
    <p:extLst>
      <p:ext uri="{BB962C8B-B14F-4D97-AF65-F5344CB8AC3E}">
        <p14:creationId xmlns:p14="http://schemas.microsoft.com/office/powerpoint/2010/main" val="780754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7309" y="108587"/>
            <a:ext cx="94130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ВЕДЕНИЕ </a:t>
            </a:r>
            <a:r>
              <a:rPr lang="ru-RU" sz="2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ГИСОГД </a:t>
            </a:r>
            <a:r>
              <a:rPr lang="ru-RU" sz="2800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РТ. </a:t>
            </a:r>
            <a:r>
              <a:rPr lang="ru-RU" sz="28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РАЗМЕЩЕНИЕ ДОКУМЕНТОВ</a:t>
            </a:r>
            <a:endParaRPr lang="ru-RU" sz="2800" b="1" dirty="0">
              <a:solidFill>
                <a:srgbClr val="1F497D">
                  <a:lumMod val="75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11" name="пед.работников"/>
          <p:cNvSpPr txBox="1"/>
          <p:nvPr/>
        </p:nvSpPr>
        <p:spPr>
          <a:xfrm>
            <a:off x="6878241" y="733438"/>
            <a:ext cx="962095" cy="6863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endParaRPr sz="4400" b="1" dirty="0">
              <a:solidFill>
                <a:srgbClr val="1F497D">
                  <a:lumMod val="40000"/>
                  <a:lumOff val="60000"/>
                </a:srgb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Golos Text Bold"/>
            </a:endParaRPr>
          </a:p>
        </p:txBody>
      </p:sp>
      <p:sp>
        <p:nvSpPr>
          <p:cNvPr id="16" name="пед.работников"/>
          <p:cNvSpPr txBox="1"/>
          <p:nvPr/>
        </p:nvSpPr>
        <p:spPr>
          <a:xfrm>
            <a:off x="887309" y="820489"/>
            <a:ext cx="11086977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-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документов территориального планирования и        градостроительного зонирования, в том числе в векторном формате: </a:t>
            </a:r>
          </a:p>
        </p:txBody>
      </p:sp>
      <p:sp>
        <p:nvSpPr>
          <p:cNvPr id="9" name="пед.работников"/>
          <p:cNvSpPr txBox="1"/>
          <p:nvPr/>
        </p:nvSpPr>
        <p:spPr>
          <a:xfrm>
            <a:off x="2135113" y="1979311"/>
            <a:ext cx="11086977" cy="1645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r>
              <a:rPr lang="ru-RU" dirty="0"/>
              <a:t>-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  <a:r>
              <a:rPr lang="ru-RU" dirty="0" smtClean="0"/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генеральных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планов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 Республике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Татарстан;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/>
              <a:t>-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42%</a:t>
            </a:r>
            <a:r>
              <a:rPr lang="ru-RU" dirty="0" smtClean="0"/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правил землепользования и застройки по Республике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Татарстан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ед.работников"/>
          <p:cNvSpPr txBox="1"/>
          <p:nvPr/>
        </p:nvSpPr>
        <p:spPr>
          <a:xfrm>
            <a:off x="887309" y="3952327"/>
            <a:ext cx="11086977" cy="2662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381000">
              <a:lnSpc>
                <a:spcPct val="90000"/>
              </a:lnSpc>
              <a:spcBef>
                <a:spcPts val="1000"/>
              </a:spcBef>
              <a:defRPr sz="4000">
                <a:solidFill>
                  <a:srgbClr val="000000"/>
                </a:solidFill>
                <a:latin typeface="Golos Text Regular"/>
                <a:ea typeface="Golos Text Regular"/>
                <a:cs typeface="Golos Text Regular"/>
                <a:sym typeface="Golos Text Regular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-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53%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документов по нормативам </a:t>
            </a:r>
            <a:r>
              <a:rPr lang="ru-RU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град.проектирования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-</a:t>
            </a:r>
            <a:r>
              <a:rPr lang="ru-RU" sz="2400" dirty="0" smtClean="0"/>
              <a:t>  </a:t>
            </a:r>
            <a:r>
              <a:rPr lang="ru-RU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343</a:t>
            </a:r>
            <a:r>
              <a:rPr lang="ru-RU" sz="2400" dirty="0" smtClean="0"/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ед.</a:t>
            </a:r>
            <a:r>
              <a:rPr lang="ru-RU" sz="2400" dirty="0"/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документов по правилам благоустройства территории;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-</a:t>
            </a:r>
            <a:r>
              <a:rPr lang="ru-RU" sz="2400" dirty="0"/>
              <a:t> </a:t>
            </a:r>
            <a:r>
              <a:rPr lang="ru-RU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156</a:t>
            </a:r>
            <a:r>
              <a:rPr lang="ru-RU" sz="2400" dirty="0" smtClean="0"/>
              <a:t>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ед. программ реализации документов территориального планирования.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9408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51" t="6937" r="18888"/>
          <a:stretch/>
        </p:blipFill>
        <p:spPr>
          <a:xfrm>
            <a:off x="723595" y="727688"/>
            <a:ext cx="6507834" cy="6120000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830897" y="0"/>
            <a:ext cx="790556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СТАТУС </a:t>
            </a:r>
            <a:r>
              <a:rPr lang="ru-RU" sz="2800" b="1" dirty="0" smtClean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ОЦИФРОВКИ И РАЗМЕЩЕНИЯ ПЗЗ</a:t>
            </a:r>
          </a:p>
          <a:p>
            <a:r>
              <a:rPr lang="ru-RU" sz="2800" b="1" dirty="0" smtClean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 </a:t>
            </a:r>
            <a:r>
              <a:rPr lang="ru-RU" sz="2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ВЕКТОРНОМ ФОРМАТЕ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6958115" y="682226"/>
            <a:ext cx="5071364" cy="1163000"/>
            <a:chOff x="6866655" y="402307"/>
            <a:chExt cx="5071364" cy="1163000"/>
          </a:xfrm>
        </p:grpSpPr>
        <p:sp>
          <p:nvSpPr>
            <p:cNvPr id="5" name="пед.работников"/>
            <p:cNvSpPr txBox="1"/>
            <p:nvPr/>
          </p:nvSpPr>
          <p:spPr>
            <a:xfrm>
              <a:off x="8440243" y="402307"/>
              <a:ext cx="1924190" cy="74174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/>
              <a:r>
                <a:rPr lang="ru-RU" sz="4800" b="1" dirty="0" smtClean="0">
                  <a:solidFill>
                    <a:srgbClr val="1F497D">
                      <a:lumMod val="40000"/>
                      <a:lumOff val="60000"/>
                    </a:srgb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Golos Text Bold"/>
                </a:rPr>
                <a:t>98%</a:t>
              </a:r>
              <a:endParaRPr sz="4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olos Text Bold"/>
              </a:endParaRPr>
            </a:p>
          </p:txBody>
        </p:sp>
        <p:sp>
          <p:nvSpPr>
            <p:cNvPr id="6" name="пед.работников"/>
            <p:cNvSpPr txBox="1"/>
            <p:nvPr/>
          </p:nvSpPr>
          <p:spPr>
            <a:xfrm>
              <a:off x="6866655" y="995920"/>
              <a:ext cx="5071364" cy="56938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азмещено ПЗЗ в векторном формате по поселениям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Казанской агломерации</a:t>
              </a:r>
              <a:endParaRPr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279" y="5706000"/>
            <a:ext cx="4608000" cy="1152000"/>
          </a:xfrm>
          <a:prstGeom prst="rect">
            <a:avLst/>
          </a:prstGeom>
        </p:spPr>
      </p:pic>
      <p:grpSp>
        <p:nvGrpSpPr>
          <p:cNvPr id="4" name="Группа 3"/>
          <p:cNvGrpSpPr/>
          <p:nvPr/>
        </p:nvGrpSpPr>
        <p:grpSpPr>
          <a:xfrm>
            <a:off x="7103057" y="1887467"/>
            <a:ext cx="5071364" cy="1149545"/>
            <a:chOff x="7011597" y="1607548"/>
            <a:chExt cx="5071364" cy="1149545"/>
          </a:xfrm>
        </p:grpSpPr>
        <p:sp>
          <p:nvSpPr>
            <p:cNvPr id="9" name="пед.работников"/>
            <p:cNvSpPr txBox="1"/>
            <p:nvPr/>
          </p:nvSpPr>
          <p:spPr>
            <a:xfrm>
              <a:off x="8381468" y="1607548"/>
              <a:ext cx="1924190" cy="74174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/>
              <a:r>
                <a:rPr lang="ru-RU" sz="4800" b="1" dirty="0" smtClean="0">
                  <a:solidFill>
                    <a:srgbClr val="1F497D">
                      <a:lumMod val="40000"/>
                      <a:lumOff val="60000"/>
                    </a:srgb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Golos Text Bold"/>
                </a:rPr>
                <a:t>42</a:t>
              </a:r>
              <a:r>
                <a:rPr lang="ru-RU" sz="4800" b="1" dirty="0" smtClean="0">
                  <a:solidFill>
                    <a:srgbClr val="1F497D">
                      <a:lumMod val="40000"/>
                      <a:lumOff val="60000"/>
                    </a:srgb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Golos Text Bold"/>
                </a:rPr>
                <a:t>%</a:t>
              </a:r>
              <a:endParaRPr sz="4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olos Text Bold"/>
              </a:endParaRPr>
            </a:p>
          </p:txBody>
        </p:sp>
        <p:sp>
          <p:nvSpPr>
            <p:cNvPr id="13" name="пед.работников"/>
            <p:cNvSpPr txBox="1"/>
            <p:nvPr/>
          </p:nvSpPr>
          <p:spPr>
            <a:xfrm>
              <a:off x="7011597" y="2187706"/>
              <a:ext cx="5071364" cy="56938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азмещено ПЗЗ в векторном формате по поселениям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Камской агломерации</a:t>
              </a:r>
              <a:endParaRPr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7103057" y="3109794"/>
            <a:ext cx="5071364" cy="1222153"/>
            <a:chOff x="7011597" y="2829875"/>
            <a:chExt cx="5071364" cy="1222153"/>
          </a:xfrm>
        </p:grpSpPr>
        <p:sp>
          <p:nvSpPr>
            <p:cNvPr id="11" name="пед.работников"/>
            <p:cNvSpPr txBox="1"/>
            <p:nvPr/>
          </p:nvSpPr>
          <p:spPr>
            <a:xfrm>
              <a:off x="8397990" y="2829875"/>
              <a:ext cx="1924190" cy="74174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/>
              <a:r>
                <a:rPr lang="ru-RU" sz="4800" b="1" dirty="0" smtClean="0">
                  <a:solidFill>
                    <a:srgbClr val="1F497D">
                      <a:lumMod val="40000"/>
                      <a:lumOff val="60000"/>
                    </a:srgb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Golos Text Bold"/>
                </a:rPr>
                <a:t>37%</a:t>
              </a:r>
              <a:endParaRPr sz="4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olos Text Bold"/>
              </a:endParaRPr>
            </a:p>
          </p:txBody>
        </p:sp>
        <p:sp>
          <p:nvSpPr>
            <p:cNvPr id="14" name="пед.работников"/>
            <p:cNvSpPr txBox="1"/>
            <p:nvPr/>
          </p:nvSpPr>
          <p:spPr>
            <a:xfrm>
              <a:off x="7011597" y="3482641"/>
              <a:ext cx="5071364" cy="56938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азмещено ПЗЗ в векторном формате по поселениям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Альметьевской</a:t>
              </a:r>
              <a:r>
                <a:rPr lang="ru-RU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агломерации</a:t>
              </a:r>
              <a:endParaRPr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7120636" y="4391192"/>
            <a:ext cx="5071364" cy="1184344"/>
            <a:chOff x="7011597" y="4108659"/>
            <a:chExt cx="5071364" cy="1184344"/>
          </a:xfrm>
        </p:grpSpPr>
        <p:sp>
          <p:nvSpPr>
            <p:cNvPr id="12" name="пед.работников"/>
            <p:cNvSpPr txBox="1"/>
            <p:nvPr/>
          </p:nvSpPr>
          <p:spPr>
            <a:xfrm>
              <a:off x="8449573" y="4108659"/>
              <a:ext cx="1924190" cy="74174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/>
              <a:r>
                <a:rPr lang="ru-RU" sz="4800" b="1" dirty="0" smtClean="0">
                  <a:solidFill>
                    <a:srgbClr val="1F497D">
                      <a:lumMod val="40000"/>
                      <a:lumOff val="60000"/>
                    </a:srgbClr>
                  </a:solidFill>
                  <a:latin typeface="Arial" panose="020B0604020202020204" pitchFamily="34" charset="0"/>
                  <a:ea typeface="+mj-ea"/>
                  <a:cs typeface="Arial" panose="020B0604020202020204" pitchFamily="34" charset="0"/>
                  <a:sym typeface="Golos Text Bold"/>
                </a:rPr>
                <a:t>57%</a:t>
              </a:r>
              <a:endParaRPr sz="4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Golos Text Bold"/>
              </a:endParaRPr>
            </a:p>
          </p:txBody>
        </p:sp>
        <p:sp>
          <p:nvSpPr>
            <p:cNvPr id="15" name="пед.работников"/>
            <p:cNvSpPr txBox="1"/>
            <p:nvPr/>
          </p:nvSpPr>
          <p:spPr>
            <a:xfrm>
              <a:off x="7011597" y="4723616"/>
              <a:ext cx="5071364" cy="56938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38100" tIns="38100" rIns="38100" bIns="38100" anchor="ctr">
              <a:spAutoFit/>
            </a:bodyPr>
            <a:lstStyle>
              <a:lvl1pPr algn="l" defTabSz="381000">
                <a:lnSpc>
                  <a:spcPct val="90000"/>
                </a:lnSpc>
                <a:spcBef>
                  <a:spcPts val="1000"/>
                </a:spcBef>
                <a:defRPr sz="4000">
                  <a:solidFill>
                    <a:srgbClr val="000000"/>
                  </a:solidFill>
                  <a:latin typeface="Golos Text Regular"/>
                  <a:ea typeface="Golos Text Regular"/>
                  <a:cs typeface="Golos Text Regular"/>
                  <a:sym typeface="Golos Text Regular"/>
                </a:defRPr>
              </a:lvl1pPr>
            </a:lstStyle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</a:t>
              </a:r>
              <a:r>
                <a:rPr lang="ru-RU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азмещено ПЗЗ в векторном формате по поселениям</a:t>
              </a:r>
            </a:p>
            <a:p>
              <a:pPr algn="ctr">
                <a:lnSpc>
                  <a:spcPct val="100000"/>
                </a:lnSpc>
                <a:spcBef>
                  <a:spcPts val="0"/>
                </a:spcBef>
              </a:pPr>
              <a:r>
                <a:rPr lang="ru-RU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Южной зоны</a:t>
              </a:r>
              <a:endParaRPr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411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Прямоугольник 109">
            <a:extLst>
              <a:ext uri="{FF2B5EF4-FFF2-40B4-BE49-F238E27FC236}">
                <a16:creationId xmlns:a16="http://schemas.microsoft.com/office/drawing/2014/main" id="{03842F49-AE56-4FAA-B8D8-730C394008DD}"/>
              </a:ext>
            </a:extLst>
          </p:cNvPr>
          <p:cNvSpPr/>
          <p:nvPr/>
        </p:nvSpPr>
        <p:spPr>
          <a:xfrm>
            <a:off x="954720" y="660400"/>
            <a:ext cx="4258697" cy="3134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Реализована интеграция:</a:t>
            </a: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ГИСОГД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Российской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Федерации;</a:t>
            </a: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Прикладная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платформа государственных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муниципальных услуг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ПП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ГМУ);</a:t>
            </a:r>
          </a:p>
          <a:p>
            <a:pPr marL="285750" indent="-285750">
              <a:spcAft>
                <a:spcPts val="800"/>
              </a:spcAft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Национальная система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пространственных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данных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(ФГИС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ЕЦП НСПД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spcAft>
                <a:spcPts val="800"/>
              </a:spcAft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Заголовок 1">
            <a:extLst>
              <a:ext uri="{FF2B5EF4-FFF2-40B4-BE49-F238E27FC236}">
                <a16:creationId xmlns:a16="http://schemas.microsoft.com/office/drawing/2014/main" id="{4036F1F5-1F00-469C-B319-80505FF4CC20}"/>
              </a:ext>
            </a:extLst>
          </p:cNvPr>
          <p:cNvSpPr txBox="1">
            <a:spLocks/>
          </p:cNvSpPr>
          <p:nvPr/>
        </p:nvSpPr>
        <p:spPr>
          <a:xfrm>
            <a:off x="789963" y="165100"/>
            <a:ext cx="7599700" cy="4953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025"/>
              </a:lnSpc>
              <a:spcBef>
                <a:spcPts val="0"/>
              </a:spcBef>
              <a:buClr>
                <a:srgbClr val="000000"/>
              </a:buClr>
              <a:defRPr/>
            </a:pPr>
            <a:r>
              <a:rPr lang="ru-RU" sz="2800" b="1" dirty="0">
                <a:solidFill>
                  <a:srgbClr val="1F497D">
                    <a:lumMod val="75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ИНТЕГРАЦИОННЫЕ </a:t>
            </a:r>
            <a:r>
              <a:rPr lang="ru-RU" sz="2800" b="1" dirty="0">
                <a:solidFill>
                  <a:srgbClr val="1F497D">
                    <a:lumMod val="40000"/>
                    <a:lumOff val="60000"/>
                  </a:srgb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7275" y="806591"/>
            <a:ext cx="5713789" cy="597600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3842F49-AE56-4FAA-B8D8-730C394008DD}"/>
              </a:ext>
            </a:extLst>
          </p:cNvPr>
          <p:cNvSpPr/>
          <p:nvPr/>
        </p:nvSpPr>
        <p:spPr>
          <a:xfrm>
            <a:off x="954720" y="3794591"/>
            <a:ext cx="4588555" cy="2754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Планируется до конца 2024 г.: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Государственная информационная система о государственных и муниципальных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платежах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(ГИС ГМП)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Информационная система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управления проектами (ИСУП);</a:t>
            </a:r>
          </a:p>
          <a:p>
            <a:pPr marL="285750" indent="-285750" algn="just">
              <a:spcAft>
                <a:spcPts val="800"/>
              </a:spcAft>
              <a:buFontTx/>
              <a:buChar char="-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Единая информационная система жилищного строительства (ЕИС ЖС).</a:t>
            </a:r>
          </a:p>
        </p:txBody>
      </p:sp>
    </p:spTree>
    <p:extLst>
      <p:ext uri="{BB962C8B-B14F-4D97-AF65-F5344CB8AC3E}">
        <p14:creationId xmlns:p14="http://schemas.microsoft.com/office/powerpoint/2010/main" val="22556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Тема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1" id="{11B9EDDA-5194-4E67-BDCA-C0326ADC0278}" vid="{B2C74A6E-4E03-4E95-A560-623805D4686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2209</TotalTime>
  <Words>395</Words>
  <Application>Microsoft Office PowerPoint</Application>
  <PresentationFormat>Широкоэкранный</PresentationFormat>
  <Paragraphs>68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Golos Text Bold</vt:lpstr>
      <vt:lpstr>Golos Text Regular</vt:lpstr>
      <vt:lpstr>Times New Roman</vt:lpstr>
      <vt:lpstr>Тема1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fanzilya49@gmail.com</dc:creator>
  <cp:lastModifiedBy>Болдина Елена Юрьевна</cp:lastModifiedBy>
  <cp:revision>119</cp:revision>
  <dcterms:created xsi:type="dcterms:W3CDTF">2024-07-18T08:12:31Z</dcterms:created>
  <dcterms:modified xsi:type="dcterms:W3CDTF">2024-11-19T13:17:19Z</dcterms:modified>
</cp:coreProperties>
</file>