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325" r:id="rId2"/>
    <p:sldId id="4750" r:id="rId3"/>
    <p:sldId id="327" r:id="rId4"/>
    <p:sldId id="572" r:id="rId5"/>
    <p:sldId id="4799" r:id="rId6"/>
    <p:sldId id="4795" r:id="rId7"/>
    <p:sldId id="4801" r:id="rId8"/>
    <p:sldId id="4787" r:id="rId9"/>
    <p:sldId id="4800" r:id="rId10"/>
    <p:sldId id="4794" r:id="rId11"/>
    <p:sldId id="4797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44D"/>
    <a:srgbClr val="17375E"/>
    <a:srgbClr val="DCE6F2"/>
    <a:srgbClr val="284780"/>
    <a:srgbClr val="BDE9C6"/>
    <a:srgbClr val="5B9BD5"/>
    <a:srgbClr val="CFDDED"/>
    <a:srgbClr val="FFF2CC"/>
    <a:srgbClr val="F6CAD2"/>
    <a:srgbClr val="019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24"/>
    <p:restoredTop sz="88249" autoAdjust="0"/>
  </p:normalViewPr>
  <p:slideViewPr>
    <p:cSldViewPr snapToGrid="0" snapToObjects="1">
      <p:cViewPr>
        <p:scale>
          <a:sx n="66" d="100"/>
          <a:sy n="66" d="100"/>
        </p:scale>
        <p:origin x="1406" y="254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2D6AA-0731-4476-B869-DAE7447981A5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DC42C-0C7F-4164-BECB-7DF436351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38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0E65A08C-58E5-EF44-90EF-B310CAB14E37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61F6D390-7DF1-DF40-B592-733C5C08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5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 hangingPunct="0">
              <a:lnSpc>
                <a:spcPct val="115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6D390-7DF1-DF40-B592-733C5C087B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9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6D390-7DF1-DF40-B592-733C5C087B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89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6D390-7DF1-DF40-B592-733C5C087B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5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6D390-7DF1-DF40-B592-733C5C087B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13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6D390-7DF1-DF40-B592-733C5C087B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5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6D390-7DF1-DF40-B592-733C5C087B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1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6D390-7DF1-DF40-B592-733C5C087B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2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AC716-BC40-5B45-A432-B1126DF89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DCB844-335D-FE43-8E64-5D77CB0B3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28D470-8C7C-614C-A059-B7AFA73A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3E5420-820D-6444-AF58-33D6C341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9EAAF-A6A4-E648-9CD7-85EB9C11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72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BE054-9B6B-DE4B-84A2-108C5C67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7B3B-41D9-D54C-BD52-2B84AADC9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817EC2-9D28-9B45-B9F6-B2B004156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5EBA75-CD34-D841-99B9-D8AA022E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3B3EA5-0892-094F-80CF-F36594D0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FB7182-7FBE-054F-BC86-830994D4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5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FFEAC-F8F3-A84E-BE1E-6F322A5F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E1C738-9574-834B-AB96-E1DFAFA38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BD64B-861E-254D-9677-0FC436DD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96502-8512-D443-8199-0E39A4AC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89E57-EA5E-CC4C-963D-4E5D27DE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2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0600E5-3420-8643-A5FB-53DDC4805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1D0410-5FE4-F841-ABA4-2F0897E22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FB6B92-E740-AC47-9DCA-DEA1A914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325AE6-C278-A64D-A07F-55FD06FF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158D56-663A-354B-B63D-E062917EE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90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0796" y="396016"/>
            <a:ext cx="6369414" cy="512961"/>
          </a:xfrm>
          <a:prstGeom prst="rect">
            <a:avLst/>
          </a:prstGeom>
        </p:spPr>
        <p:txBody>
          <a:bodyPr lIns="0" tIns="0" rIns="0" bIns="0"/>
          <a:lstStyle>
            <a:lvl1pPr>
              <a:defRPr sz="3333" b="1" i="0">
                <a:solidFill>
                  <a:srgbClr val="494949"/>
                </a:solidFill>
                <a:latin typeface="Calibri"/>
                <a:cs typeface="Calibri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8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43047-63A9-4B4C-ACEB-0BA0CA94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CBEAF7-1973-4E42-9FD2-8A1B7D8F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EC369-6EA5-FB44-B883-2D794516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4712" y="6356350"/>
            <a:ext cx="2706687" cy="365125"/>
          </a:xfrm>
        </p:spPr>
        <p:txBody>
          <a:bodyPr/>
          <a:lstStyle/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22372-7CDC-A44B-A7E7-73593C0B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811CE-23EC-214A-BA89-FCE43F7F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06687" cy="365125"/>
          </a:xfrm>
        </p:spPr>
        <p:txBody>
          <a:bodyPr/>
          <a:lstStyle/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400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CFDA7-DDC6-1645-9665-E2F0CBA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5FB1DE-3A32-F049-AF5B-80FCDD1AD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FBE61-4E90-C24D-AB62-6C00DB49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C40F0-B201-E24F-8C3D-AE396C49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53C66-DDD1-DA47-872B-16A04F56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8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34AFA-F728-6B45-B437-A822EEFC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79218-A675-734A-A9E4-6FCD2BC6F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C9B529-9981-CA4E-B3FB-86ECAC1DB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AAE2D0-FB79-8545-95B6-17582E43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C2EBDF-9CB0-354A-BB42-894FF295A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F6D69E-C71D-C048-B660-1BF38CD6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7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D8416-6090-384D-88FE-D2BDB498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C0B39-6F1E-514B-98A4-6E24B6F78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E076AB-1C1E-104E-A674-563DB7E86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D8F380-878A-A345-AE99-EAC04D907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15BEC7-9BF8-1A4F-A77B-29378FDCD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9542911-F960-404D-96EC-8C9E3F3B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0DFE9D-6E57-FE47-9994-9E106DED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0FD748-E49D-9848-B448-52C539E92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9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AE766-8771-1D47-AD8A-72E902B4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377338-7682-FB4D-B0E3-E1BE8D03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6967D4-0F2A-5E44-9C6F-54808FD7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715975-E1F5-9C49-8647-56653936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2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7962FC-4B43-584E-960B-0572A057F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03E347-B451-774A-A995-8187D59B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520874-5B70-3E45-B1EE-A9E8C5F9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0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5ED19F-25EA-72A5-E4CA-2C1FC5A95237}"/>
              </a:ext>
            </a:extLst>
          </p:cNvPr>
          <p:cNvSpPr/>
          <p:nvPr/>
        </p:nvSpPr>
        <p:spPr>
          <a:xfrm>
            <a:off x="0" y="0"/>
            <a:ext cx="12192000" cy="6950597"/>
          </a:xfrm>
          <a:prstGeom prst="rect">
            <a:avLst/>
          </a:prstGeom>
          <a:gradFill>
            <a:gsLst>
              <a:gs pos="1000">
                <a:srgbClr val="081B3A"/>
              </a:gs>
              <a:gs pos="100000">
                <a:srgbClr val="0E2F6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55DB3-449B-ABC7-3273-44A7E58C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AD438A-B399-430B-7701-01D56F17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4EF7C4-738C-97A0-FE83-977C6F00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47E87F-609F-B5D6-1D71-C6D943D4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142C7-CEC7-005E-C129-73F96BE6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230" y="202463"/>
            <a:ext cx="2153920" cy="6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B6DF0-5CAA-5549-8375-76552821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2C8D9-14FE-404B-AC88-8D51F85A4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E80903-686E-7A4F-A4AE-8E1FFEB4E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05C7FB-A081-5642-847A-465D83C7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1B26F0-B9FC-A84B-B152-98F1B39A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53B5A7-EC8A-6E4D-B03E-7450CF14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2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A1EC24-A420-AF4D-80AC-BE52E8F4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792480"/>
            <a:ext cx="10442575" cy="898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3C3203-C44E-E249-92AA-9DFCBAA85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825625"/>
            <a:ext cx="104425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3BD07A-E0BB-DD42-8E14-35393901DF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etni Sans" panose="020B0303020202020204" pitchFamily="34" charset="-52"/>
              </a:defRPr>
            </a:lvl1pPr>
          </a:lstStyle>
          <a:p>
            <a:fld id="{0157BBF3-7A93-7B4E-B127-11B29EA650D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B9D219-4F02-0D43-A101-0F7FD4177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etni Sans" panose="020B0303020202020204" pitchFamily="34" charset="-52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404C7A-921E-6C40-B469-B5C6E2156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etni Sans" panose="020B0303020202020204" pitchFamily="34" charset="-52"/>
              </a:defRPr>
            </a:lvl1pPr>
          </a:lstStyle>
          <a:p>
            <a:fld id="{389402BD-65D3-0048-9762-0FE87B56CA2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63EDA9-6569-C09E-4163-21082B7119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81159" y="404813"/>
            <a:ext cx="1630063" cy="25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6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400" kern="1200" dirty="0">
          <a:solidFill>
            <a:schemeClr val="tx1"/>
          </a:solidFill>
          <a:latin typeface="Retni Sans" panose="020B0303020202020204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etni Sans" panose="020B0303020202020204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etni Sans" panose="020B030302020202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etni Sans" panose="020B030302020202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etni Sans" panose="020B030302020202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etni Sans" panose="020B030302020202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551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71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2E6F74-226A-40DB-F45F-1C11E1D08DF8}"/>
              </a:ext>
            </a:extLst>
          </p:cNvPr>
          <p:cNvSpPr/>
          <p:nvPr/>
        </p:nvSpPr>
        <p:spPr>
          <a:xfrm>
            <a:off x="-2" y="-59407"/>
            <a:ext cx="12192002" cy="6925170"/>
          </a:xfrm>
          <a:prstGeom prst="rect">
            <a:avLst/>
          </a:prstGeom>
          <a:gradFill>
            <a:gsLst>
              <a:gs pos="1000">
                <a:srgbClr val="081B3A"/>
              </a:gs>
              <a:gs pos="100000">
                <a:srgbClr val="0E2F6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371016-111F-8595-0177-8830ED82D8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633580" y="4307914"/>
            <a:ext cx="2804254" cy="2804254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99BCF4-4A44-D11F-AC8D-F9B9C2D62C38}"/>
              </a:ext>
            </a:extLst>
          </p:cNvPr>
          <p:cNvGrpSpPr/>
          <p:nvPr/>
        </p:nvGrpSpPr>
        <p:grpSpPr>
          <a:xfrm>
            <a:off x="0" y="0"/>
            <a:ext cx="12263613" cy="6865763"/>
            <a:chOff x="0" y="0"/>
            <a:chExt cx="12263613" cy="6865763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C09562B-B234-E6BB-29CC-C7647396D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" y="4315677"/>
              <a:ext cx="122636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BA710669-676F-05C0-B5B9-A8048A957300}"/>
                </a:ext>
              </a:extLst>
            </p:cNvPr>
            <p:cNvCxnSpPr>
              <a:cxnSpLocks/>
            </p:cNvCxnSpPr>
            <p:nvPr/>
          </p:nvCxnSpPr>
          <p:spPr>
            <a:xfrm>
              <a:off x="4299165" y="0"/>
              <a:ext cx="0" cy="68580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654E9A5E-CC69-4171-0D98-AAF2F4CA0740}"/>
                </a:ext>
              </a:extLst>
            </p:cNvPr>
            <p:cNvCxnSpPr>
              <a:cxnSpLocks/>
            </p:cNvCxnSpPr>
            <p:nvPr/>
          </p:nvCxnSpPr>
          <p:spPr>
            <a:xfrm>
              <a:off x="1633580" y="4319563"/>
              <a:ext cx="0" cy="25462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B0068A1-119C-5436-F041-793D1DB341B4}"/>
                </a:ext>
              </a:extLst>
            </p:cNvPr>
            <p:cNvCxnSpPr>
              <a:cxnSpLocks/>
            </p:cNvCxnSpPr>
            <p:nvPr/>
          </p:nvCxnSpPr>
          <p:spPr>
            <a:xfrm>
              <a:off x="966044" y="4315677"/>
              <a:ext cx="0" cy="10051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3DC4B583-7D69-6611-85B8-950C4186C1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253" y="4983623"/>
              <a:ext cx="667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142E2FF-CE46-6519-FC40-C3FD22888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20808"/>
              <a:ext cx="163358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1E89C641-4148-A15F-92CA-ECA56668CD13}"/>
                </a:ext>
              </a:extLst>
            </p:cNvPr>
            <p:cNvCxnSpPr>
              <a:cxnSpLocks/>
            </p:cNvCxnSpPr>
            <p:nvPr/>
          </p:nvCxnSpPr>
          <p:spPr>
            <a:xfrm>
              <a:off x="1301324" y="4983623"/>
              <a:ext cx="0" cy="3371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63ED7291-64C1-BBB6-9553-D991C0EC2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2426" y="3369593"/>
            <a:ext cx="7160022" cy="851894"/>
          </a:xfrm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система управления проектами в Республике Татарстан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2BC168A-D080-18DF-F943-EE26392B6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69" y="1788886"/>
            <a:ext cx="1972623" cy="1023531"/>
          </a:xfrm>
          <a:prstGeom prst="rect">
            <a:avLst/>
          </a:prstGeom>
        </p:spPr>
      </p:pic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B469FE02-7864-CFDA-EE9A-25040420467C}"/>
              </a:ext>
            </a:extLst>
          </p:cNvPr>
          <p:cNvSpPr txBox="1">
            <a:spLocks/>
          </p:cNvSpPr>
          <p:nvPr/>
        </p:nvSpPr>
        <p:spPr>
          <a:xfrm>
            <a:off x="4912426" y="4536194"/>
            <a:ext cx="2955843" cy="291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.2024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Retni Sans Medium" panose="020B0503020202020204" pitchFamily="34" charset="-5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Retni Sans Medium" panose="020B0503020202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7732CF-A99B-06D7-EA3E-CCE71F155022}"/>
              </a:ext>
            </a:extLst>
          </p:cNvPr>
          <p:cNvSpPr txBox="1">
            <a:spLocks/>
          </p:cNvSpPr>
          <p:nvPr/>
        </p:nvSpPr>
        <p:spPr>
          <a:xfrm>
            <a:off x="4912426" y="5915431"/>
            <a:ext cx="4528723" cy="11862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управления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Алимов Рамис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Шамилевич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Retni Sans Medium" panose="020B0503020202020204" pitchFamily="34" charset="-5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  <a:latin typeface="Retni Sans Medium" panose="020B0503020202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61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DFF5B-6EEF-4279-85DA-FE70E68D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20" y="356688"/>
            <a:ext cx="7920000" cy="51296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2800" b="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внедрения цифровых вертикалей</a:t>
            </a: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AD80DE5C-D8D2-4E9A-B053-826436574D52}"/>
              </a:ext>
            </a:extLst>
          </p:cNvPr>
          <p:cNvSpPr/>
          <p:nvPr/>
        </p:nvSpPr>
        <p:spPr>
          <a:xfrm flipH="1">
            <a:off x="860817" y="4469115"/>
            <a:ext cx="2368358" cy="1460659"/>
          </a:xfrm>
          <a:custGeom>
            <a:avLst/>
            <a:gdLst>
              <a:gd name="connsiteX0" fmla="*/ 1184179 w 2368358"/>
              <a:gd name="connsiteY0" fmla="*/ 0 h 1460659"/>
              <a:gd name="connsiteX1" fmla="*/ 933842 w 2368358"/>
              <a:gd name="connsiteY1" fmla="*/ 257385 h 1460659"/>
              <a:gd name="connsiteX2" fmla="*/ 38360 w 2368358"/>
              <a:gd name="connsiteY2" fmla="*/ 257385 h 1460659"/>
              <a:gd name="connsiteX3" fmla="*/ 0 w 2368358"/>
              <a:gd name="connsiteY3" fmla="*/ 295745 h 1460659"/>
              <a:gd name="connsiteX4" fmla="*/ 0 w 2368358"/>
              <a:gd name="connsiteY4" fmla="*/ 1422299 h 1460659"/>
              <a:gd name="connsiteX5" fmla="*/ 38360 w 2368358"/>
              <a:gd name="connsiteY5" fmla="*/ 1460659 h 1460659"/>
              <a:gd name="connsiteX6" fmla="*/ 2329998 w 2368358"/>
              <a:gd name="connsiteY6" fmla="*/ 1460659 h 1460659"/>
              <a:gd name="connsiteX7" fmla="*/ 2368358 w 2368358"/>
              <a:gd name="connsiteY7" fmla="*/ 1422299 h 1460659"/>
              <a:gd name="connsiteX8" fmla="*/ 2368358 w 2368358"/>
              <a:gd name="connsiteY8" fmla="*/ 295745 h 1460659"/>
              <a:gd name="connsiteX9" fmla="*/ 2329998 w 2368358"/>
              <a:gd name="connsiteY9" fmla="*/ 257385 h 1460659"/>
              <a:gd name="connsiteX10" fmla="*/ 1434516 w 2368358"/>
              <a:gd name="connsiteY10" fmla="*/ 257385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8358" h="1460659">
                <a:moveTo>
                  <a:pt x="1184179" y="0"/>
                </a:moveTo>
                <a:lnTo>
                  <a:pt x="933842" y="257385"/>
                </a:lnTo>
                <a:lnTo>
                  <a:pt x="38360" y="257385"/>
                </a:lnTo>
                <a:cubicBezTo>
                  <a:pt x="17174" y="257385"/>
                  <a:pt x="0" y="274559"/>
                  <a:pt x="0" y="295745"/>
                </a:cubicBezTo>
                <a:lnTo>
                  <a:pt x="0" y="1422299"/>
                </a:lnTo>
                <a:cubicBezTo>
                  <a:pt x="0" y="1443485"/>
                  <a:pt x="17174" y="1460659"/>
                  <a:pt x="38360" y="1460659"/>
                </a:cubicBezTo>
                <a:lnTo>
                  <a:pt x="2329998" y="1460659"/>
                </a:lnTo>
                <a:cubicBezTo>
                  <a:pt x="2351184" y="1460659"/>
                  <a:pt x="2368358" y="1443485"/>
                  <a:pt x="2368358" y="1422299"/>
                </a:cubicBezTo>
                <a:lnTo>
                  <a:pt x="2368358" y="295745"/>
                </a:lnTo>
                <a:cubicBezTo>
                  <a:pt x="2368358" y="274559"/>
                  <a:pt x="2351184" y="257385"/>
                  <a:pt x="2329998" y="257385"/>
                </a:cubicBezTo>
                <a:lnTo>
                  <a:pt x="1434516" y="257385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095665AD-8685-4AD5-902B-F209612C877C}"/>
              </a:ext>
            </a:extLst>
          </p:cNvPr>
          <p:cNvSpPr/>
          <p:nvPr/>
        </p:nvSpPr>
        <p:spPr>
          <a:xfrm flipH="1">
            <a:off x="3501234" y="4469115"/>
            <a:ext cx="2368358" cy="1460659"/>
          </a:xfrm>
          <a:custGeom>
            <a:avLst/>
            <a:gdLst>
              <a:gd name="connsiteX0" fmla="*/ 1208991 w 2368358"/>
              <a:gd name="connsiteY0" fmla="*/ 0 h 1460659"/>
              <a:gd name="connsiteX1" fmla="*/ 958655 w 2368358"/>
              <a:gd name="connsiteY1" fmla="*/ 257385 h 1460659"/>
              <a:gd name="connsiteX2" fmla="*/ 38360 w 2368358"/>
              <a:gd name="connsiteY2" fmla="*/ 257385 h 1460659"/>
              <a:gd name="connsiteX3" fmla="*/ 0 w 2368358"/>
              <a:gd name="connsiteY3" fmla="*/ 295745 h 1460659"/>
              <a:gd name="connsiteX4" fmla="*/ 0 w 2368358"/>
              <a:gd name="connsiteY4" fmla="*/ 1422299 h 1460659"/>
              <a:gd name="connsiteX5" fmla="*/ 38360 w 2368358"/>
              <a:gd name="connsiteY5" fmla="*/ 1460659 h 1460659"/>
              <a:gd name="connsiteX6" fmla="*/ 2329998 w 2368358"/>
              <a:gd name="connsiteY6" fmla="*/ 1460659 h 1460659"/>
              <a:gd name="connsiteX7" fmla="*/ 2368358 w 2368358"/>
              <a:gd name="connsiteY7" fmla="*/ 1422299 h 1460659"/>
              <a:gd name="connsiteX8" fmla="*/ 2368358 w 2368358"/>
              <a:gd name="connsiteY8" fmla="*/ 295745 h 1460659"/>
              <a:gd name="connsiteX9" fmla="*/ 2329998 w 2368358"/>
              <a:gd name="connsiteY9" fmla="*/ 257385 h 1460659"/>
              <a:gd name="connsiteX10" fmla="*/ 1459328 w 2368358"/>
              <a:gd name="connsiteY10" fmla="*/ 257385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8358" h="1460659">
                <a:moveTo>
                  <a:pt x="1208991" y="0"/>
                </a:moveTo>
                <a:lnTo>
                  <a:pt x="958655" y="257385"/>
                </a:lnTo>
                <a:lnTo>
                  <a:pt x="38360" y="257385"/>
                </a:lnTo>
                <a:cubicBezTo>
                  <a:pt x="17174" y="257385"/>
                  <a:pt x="0" y="274559"/>
                  <a:pt x="0" y="295745"/>
                </a:cubicBezTo>
                <a:lnTo>
                  <a:pt x="0" y="1422299"/>
                </a:lnTo>
                <a:cubicBezTo>
                  <a:pt x="0" y="1443485"/>
                  <a:pt x="17174" y="1460659"/>
                  <a:pt x="38360" y="1460659"/>
                </a:cubicBezTo>
                <a:lnTo>
                  <a:pt x="2329998" y="1460659"/>
                </a:lnTo>
                <a:cubicBezTo>
                  <a:pt x="2351184" y="1460659"/>
                  <a:pt x="2368358" y="1443485"/>
                  <a:pt x="2368358" y="1422299"/>
                </a:cubicBezTo>
                <a:lnTo>
                  <a:pt x="2368358" y="295745"/>
                </a:lnTo>
                <a:cubicBezTo>
                  <a:pt x="2368358" y="274559"/>
                  <a:pt x="2351184" y="257385"/>
                  <a:pt x="2329998" y="257385"/>
                </a:cubicBezTo>
                <a:lnTo>
                  <a:pt x="1459328" y="257385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037B8BD-4C63-4877-94BC-FF9813659BC5}"/>
              </a:ext>
            </a:extLst>
          </p:cNvPr>
          <p:cNvSpPr/>
          <p:nvPr/>
        </p:nvSpPr>
        <p:spPr>
          <a:xfrm flipH="1">
            <a:off x="6141651" y="4469115"/>
            <a:ext cx="2368358" cy="1460659"/>
          </a:xfrm>
          <a:custGeom>
            <a:avLst/>
            <a:gdLst>
              <a:gd name="connsiteX0" fmla="*/ 1204068 w 2368358"/>
              <a:gd name="connsiteY0" fmla="*/ 0 h 1460659"/>
              <a:gd name="connsiteX1" fmla="*/ 953732 w 2368358"/>
              <a:gd name="connsiteY1" fmla="*/ 257385 h 1460659"/>
              <a:gd name="connsiteX2" fmla="*/ 38360 w 2368358"/>
              <a:gd name="connsiteY2" fmla="*/ 257385 h 1460659"/>
              <a:gd name="connsiteX3" fmla="*/ 0 w 2368358"/>
              <a:gd name="connsiteY3" fmla="*/ 295745 h 1460659"/>
              <a:gd name="connsiteX4" fmla="*/ 0 w 2368358"/>
              <a:gd name="connsiteY4" fmla="*/ 1422299 h 1460659"/>
              <a:gd name="connsiteX5" fmla="*/ 38360 w 2368358"/>
              <a:gd name="connsiteY5" fmla="*/ 1460659 h 1460659"/>
              <a:gd name="connsiteX6" fmla="*/ 2329998 w 2368358"/>
              <a:gd name="connsiteY6" fmla="*/ 1460659 h 1460659"/>
              <a:gd name="connsiteX7" fmla="*/ 2368358 w 2368358"/>
              <a:gd name="connsiteY7" fmla="*/ 1422299 h 1460659"/>
              <a:gd name="connsiteX8" fmla="*/ 2368358 w 2368358"/>
              <a:gd name="connsiteY8" fmla="*/ 295745 h 1460659"/>
              <a:gd name="connsiteX9" fmla="*/ 2329998 w 2368358"/>
              <a:gd name="connsiteY9" fmla="*/ 257385 h 1460659"/>
              <a:gd name="connsiteX10" fmla="*/ 1454405 w 2368358"/>
              <a:gd name="connsiteY10" fmla="*/ 257385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8358" h="1460659">
                <a:moveTo>
                  <a:pt x="1204068" y="0"/>
                </a:moveTo>
                <a:lnTo>
                  <a:pt x="953732" y="257385"/>
                </a:lnTo>
                <a:lnTo>
                  <a:pt x="38360" y="257385"/>
                </a:lnTo>
                <a:cubicBezTo>
                  <a:pt x="17174" y="257385"/>
                  <a:pt x="0" y="274559"/>
                  <a:pt x="0" y="295745"/>
                </a:cubicBezTo>
                <a:lnTo>
                  <a:pt x="0" y="1422299"/>
                </a:lnTo>
                <a:cubicBezTo>
                  <a:pt x="0" y="1443485"/>
                  <a:pt x="17174" y="1460659"/>
                  <a:pt x="38360" y="1460659"/>
                </a:cubicBezTo>
                <a:lnTo>
                  <a:pt x="2329998" y="1460659"/>
                </a:lnTo>
                <a:cubicBezTo>
                  <a:pt x="2351184" y="1460659"/>
                  <a:pt x="2368358" y="1443485"/>
                  <a:pt x="2368358" y="1422299"/>
                </a:cubicBezTo>
                <a:lnTo>
                  <a:pt x="2368358" y="295745"/>
                </a:lnTo>
                <a:cubicBezTo>
                  <a:pt x="2368358" y="274559"/>
                  <a:pt x="2351184" y="257385"/>
                  <a:pt x="2329998" y="257385"/>
                </a:cubicBezTo>
                <a:lnTo>
                  <a:pt x="1454405" y="257385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BC51AD7B-F6E5-4FF0-9C10-C0458382E46A}"/>
              </a:ext>
            </a:extLst>
          </p:cNvPr>
          <p:cNvSpPr/>
          <p:nvPr/>
        </p:nvSpPr>
        <p:spPr>
          <a:xfrm flipH="1">
            <a:off x="8782067" y="4469115"/>
            <a:ext cx="2368358" cy="1460659"/>
          </a:xfrm>
          <a:custGeom>
            <a:avLst/>
            <a:gdLst>
              <a:gd name="connsiteX0" fmla="*/ 1184179 w 2368358"/>
              <a:gd name="connsiteY0" fmla="*/ 0 h 1460659"/>
              <a:gd name="connsiteX1" fmla="*/ 933842 w 2368358"/>
              <a:gd name="connsiteY1" fmla="*/ 257385 h 1460659"/>
              <a:gd name="connsiteX2" fmla="*/ 38360 w 2368358"/>
              <a:gd name="connsiteY2" fmla="*/ 257385 h 1460659"/>
              <a:gd name="connsiteX3" fmla="*/ 0 w 2368358"/>
              <a:gd name="connsiteY3" fmla="*/ 295745 h 1460659"/>
              <a:gd name="connsiteX4" fmla="*/ 0 w 2368358"/>
              <a:gd name="connsiteY4" fmla="*/ 1422299 h 1460659"/>
              <a:gd name="connsiteX5" fmla="*/ 38360 w 2368358"/>
              <a:gd name="connsiteY5" fmla="*/ 1460659 h 1460659"/>
              <a:gd name="connsiteX6" fmla="*/ 2329998 w 2368358"/>
              <a:gd name="connsiteY6" fmla="*/ 1460659 h 1460659"/>
              <a:gd name="connsiteX7" fmla="*/ 2368358 w 2368358"/>
              <a:gd name="connsiteY7" fmla="*/ 1422299 h 1460659"/>
              <a:gd name="connsiteX8" fmla="*/ 2368358 w 2368358"/>
              <a:gd name="connsiteY8" fmla="*/ 295745 h 1460659"/>
              <a:gd name="connsiteX9" fmla="*/ 2329998 w 2368358"/>
              <a:gd name="connsiteY9" fmla="*/ 257385 h 1460659"/>
              <a:gd name="connsiteX10" fmla="*/ 1434516 w 2368358"/>
              <a:gd name="connsiteY10" fmla="*/ 257385 h 146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8358" h="1460659">
                <a:moveTo>
                  <a:pt x="1184179" y="0"/>
                </a:moveTo>
                <a:lnTo>
                  <a:pt x="933842" y="257385"/>
                </a:lnTo>
                <a:lnTo>
                  <a:pt x="38360" y="257385"/>
                </a:lnTo>
                <a:cubicBezTo>
                  <a:pt x="17174" y="257385"/>
                  <a:pt x="0" y="274559"/>
                  <a:pt x="0" y="295745"/>
                </a:cubicBezTo>
                <a:lnTo>
                  <a:pt x="0" y="1422299"/>
                </a:lnTo>
                <a:cubicBezTo>
                  <a:pt x="0" y="1443485"/>
                  <a:pt x="17174" y="1460659"/>
                  <a:pt x="38360" y="1460659"/>
                </a:cubicBezTo>
                <a:lnTo>
                  <a:pt x="2329998" y="1460659"/>
                </a:lnTo>
                <a:cubicBezTo>
                  <a:pt x="2351184" y="1460659"/>
                  <a:pt x="2368358" y="1443485"/>
                  <a:pt x="2368358" y="1422299"/>
                </a:cubicBezTo>
                <a:lnTo>
                  <a:pt x="2368358" y="295745"/>
                </a:lnTo>
                <a:cubicBezTo>
                  <a:pt x="2368358" y="274559"/>
                  <a:pt x="2351184" y="257385"/>
                  <a:pt x="2329998" y="257385"/>
                </a:cubicBezTo>
                <a:lnTo>
                  <a:pt x="1434516" y="257385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337C5E-3037-4944-9CAC-A3DF20FAB875}"/>
              </a:ext>
            </a:extLst>
          </p:cNvPr>
          <p:cNvSpPr/>
          <p:nvPr/>
        </p:nvSpPr>
        <p:spPr>
          <a:xfrm>
            <a:off x="952700" y="4822229"/>
            <a:ext cx="2276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Выстроить безбумажный документооборот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 государственными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надзорными органами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режиме онлайн.</a:t>
            </a:r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2E6F64F1-41BB-4FAB-9C35-64107C07EFD1}"/>
              </a:ext>
            </a:extLst>
          </p:cNvPr>
          <p:cNvSpPr/>
          <p:nvPr/>
        </p:nvSpPr>
        <p:spPr>
          <a:xfrm rot="10800000">
            <a:off x="3997417" y="1373221"/>
            <a:ext cx="4288468" cy="1015663"/>
          </a:xfrm>
          <a:prstGeom prst="triangle">
            <a:avLst>
              <a:gd name="adj" fmla="val 50799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37E1D7-8FB6-425D-B124-24D9218813A4}"/>
              </a:ext>
            </a:extLst>
          </p:cNvPr>
          <p:cNvSpPr/>
          <p:nvPr/>
        </p:nvSpPr>
        <p:spPr>
          <a:xfrm>
            <a:off x="6217164" y="4993219"/>
            <a:ext cx="2217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Сделать процессы обмена информацией прозрачными с историей взаимодействия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FF97D7-FD02-4F87-8B09-9E2D3CC277E2}"/>
              </a:ext>
            </a:extLst>
          </p:cNvPr>
          <p:cNvSpPr/>
          <p:nvPr/>
        </p:nvSpPr>
        <p:spPr>
          <a:xfrm>
            <a:off x="3501233" y="4920551"/>
            <a:ext cx="2359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Ускорить процессы согласования, выставления и устранения замечаний от надзорных органов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9132724-488A-49ED-A730-08290B7AE9AF}"/>
              </a:ext>
            </a:extLst>
          </p:cNvPr>
          <p:cNvSpPr/>
          <p:nvPr/>
        </p:nvSpPr>
        <p:spPr>
          <a:xfrm>
            <a:off x="8946855" y="4914562"/>
            <a:ext cx="2005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Контролировать исполнительскую дисциплину на всех уровнях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824B51-6E0D-49BA-8EB0-9C250F3BA2C3}"/>
              </a:ext>
            </a:extLst>
          </p:cNvPr>
          <p:cNvSpPr/>
          <p:nvPr/>
        </p:nvSpPr>
        <p:spPr>
          <a:xfrm>
            <a:off x="4566683" y="1459862"/>
            <a:ext cx="30586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ЦИФРОВАЯ ВЕРТИКАЛЬ ПОЗВОЛЯЕТ: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10F860-95AF-4E5D-94E5-4EE26641292F}"/>
              </a:ext>
            </a:extLst>
          </p:cNvPr>
          <p:cNvCxnSpPr>
            <a:cxnSpLocks/>
          </p:cNvCxnSpPr>
          <p:nvPr/>
        </p:nvCxnSpPr>
        <p:spPr>
          <a:xfrm flipH="1">
            <a:off x="2040026" y="2388884"/>
            <a:ext cx="7920000" cy="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58B714-5C97-4F40-A85C-46671B985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44255" y="2996567"/>
            <a:ext cx="1601481" cy="13436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092E905-6CF1-441E-9B5B-2851062F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72951" y="3089257"/>
            <a:ext cx="1428172" cy="12759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4F0A75-94F9-418F-A224-5799C67AC8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77317" y="2942942"/>
            <a:ext cx="1275905" cy="14475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3248DA-C321-44F1-B48D-2BFFCA387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349668" y="3221413"/>
            <a:ext cx="1275905" cy="115582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590A30-9B0B-48F8-B5B8-513FA02CE2EB}"/>
              </a:ext>
            </a:extLst>
          </p:cNvPr>
          <p:cNvCxnSpPr>
            <a:cxnSpLocks/>
          </p:cNvCxnSpPr>
          <p:nvPr/>
        </p:nvCxnSpPr>
        <p:spPr>
          <a:xfrm flipV="1">
            <a:off x="2044996" y="2388884"/>
            <a:ext cx="0" cy="442988"/>
          </a:xfrm>
          <a:prstGeom prst="line">
            <a:avLst/>
          </a:prstGeom>
          <a:ln w="19050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667DE22-BA39-44E0-8048-B23FE507D842}"/>
              </a:ext>
            </a:extLst>
          </p:cNvPr>
          <p:cNvCxnSpPr>
            <a:cxnSpLocks/>
          </p:cNvCxnSpPr>
          <p:nvPr/>
        </p:nvCxnSpPr>
        <p:spPr>
          <a:xfrm flipV="1">
            <a:off x="4685413" y="2388884"/>
            <a:ext cx="0" cy="442988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E2CA8AC-61A9-44EF-BA1C-858E36D4F66B}"/>
              </a:ext>
            </a:extLst>
          </p:cNvPr>
          <p:cNvCxnSpPr>
            <a:cxnSpLocks/>
          </p:cNvCxnSpPr>
          <p:nvPr/>
        </p:nvCxnSpPr>
        <p:spPr>
          <a:xfrm flipV="1">
            <a:off x="7325830" y="2388884"/>
            <a:ext cx="0" cy="442988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95F1216-88EF-4FD7-B4BE-AB084B5F6B82}"/>
              </a:ext>
            </a:extLst>
          </p:cNvPr>
          <p:cNvCxnSpPr>
            <a:cxnSpLocks/>
          </p:cNvCxnSpPr>
          <p:nvPr/>
        </p:nvCxnSpPr>
        <p:spPr>
          <a:xfrm flipV="1">
            <a:off x="9966246" y="2388884"/>
            <a:ext cx="0" cy="442988"/>
          </a:xfrm>
          <a:prstGeom prst="line">
            <a:avLst/>
          </a:prstGeom>
          <a:ln w="19050">
            <a:solidFill>
              <a:srgbClr val="00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75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62E6F74-226A-40DB-F45F-1C11E1D08DF8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gradFill>
            <a:gsLst>
              <a:gs pos="1000">
                <a:srgbClr val="081B3A"/>
              </a:gs>
              <a:gs pos="100000">
                <a:srgbClr val="0E2F6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4371016-111F-8595-0177-8830ED82D8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633580" y="4307914"/>
            <a:ext cx="2804254" cy="2804254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199BCF4-4A44-D11F-AC8D-F9B9C2D62C38}"/>
              </a:ext>
            </a:extLst>
          </p:cNvPr>
          <p:cNvGrpSpPr/>
          <p:nvPr/>
        </p:nvGrpSpPr>
        <p:grpSpPr>
          <a:xfrm>
            <a:off x="0" y="0"/>
            <a:ext cx="12263613" cy="6865763"/>
            <a:chOff x="0" y="0"/>
            <a:chExt cx="12263613" cy="6865763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C09562B-B234-E6BB-29CC-C7647396D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" y="4315677"/>
              <a:ext cx="122636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BA710669-676F-05C0-B5B9-A8048A957300}"/>
                </a:ext>
              </a:extLst>
            </p:cNvPr>
            <p:cNvCxnSpPr>
              <a:cxnSpLocks/>
            </p:cNvCxnSpPr>
            <p:nvPr/>
          </p:nvCxnSpPr>
          <p:spPr>
            <a:xfrm>
              <a:off x="4299165" y="0"/>
              <a:ext cx="0" cy="68580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654E9A5E-CC69-4171-0D98-AAF2F4CA0740}"/>
                </a:ext>
              </a:extLst>
            </p:cNvPr>
            <p:cNvCxnSpPr>
              <a:cxnSpLocks/>
            </p:cNvCxnSpPr>
            <p:nvPr/>
          </p:nvCxnSpPr>
          <p:spPr>
            <a:xfrm>
              <a:off x="1633580" y="4319563"/>
              <a:ext cx="0" cy="25462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B0068A1-119C-5436-F041-793D1DB341B4}"/>
                </a:ext>
              </a:extLst>
            </p:cNvPr>
            <p:cNvCxnSpPr>
              <a:cxnSpLocks/>
            </p:cNvCxnSpPr>
            <p:nvPr/>
          </p:nvCxnSpPr>
          <p:spPr>
            <a:xfrm>
              <a:off x="966044" y="4315677"/>
              <a:ext cx="0" cy="100513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3DC4B583-7D69-6611-85B8-950C4186C1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253" y="4983623"/>
              <a:ext cx="66732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142E2FF-CE46-6519-FC40-C3FD22888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5320808"/>
              <a:ext cx="163358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1E89C641-4148-A15F-92CA-ECA56668CD13}"/>
                </a:ext>
              </a:extLst>
            </p:cNvPr>
            <p:cNvCxnSpPr>
              <a:cxnSpLocks/>
            </p:cNvCxnSpPr>
            <p:nvPr/>
          </p:nvCxnSpPr>
          <p:spPr>
            <a:xfrm>
              <a:off x="1301324" y="4983623"/>
              <a:ext cx="0" cy="3371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63ED7291-64C1-BBB6-9553-D991C0EC2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2426" y="3429000"/>
            <a:ext cx="6164354" cy="762375"/>
          </a:xfrm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2BC168A-D080-18DF-F943-EE26392B6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69" y="1788886"/>
            <a:ext cx="1972623" cy="102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3D0495-A678-4CDB-BA37-B9B8F1190FD4}"/>
              </a:ext>
            </a:extLst>
          </p:cNvPr>
          <p:cNvSpPr txBox="1"/>
          <p:nvPr/>
        </p:nvSpPr>
        <p:spPr>
          <a:xfrm>
            <a:off x="532172" y="359380"/>
            <a:ext cx="8996946" cy="6737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0E2F6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dirty="0"/>
              <a:t>Цифровая вертикаль строительной отрасли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EC7C45-C922-495C-9B61-EE767030F0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432" r="1379"/>
          <a:stretch/>
        </p:blipFill>
        <p:spPr>
          <a:xfrm>
            <a:off x="848360" y="1321687"/>
            <a:ext cx="9696551" cy="517693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E46218-66D5-4292-BBAA-5E7D05AC11D5}"/>
              </a:ext>
            </a:extLst>
          </p:cNvPr>
          <p:cNvSpPr/>
          <p:nvPr/>
        </p:nvSpPr>
        <p:spPr>
          <a:xfrm>
            <a:off x="6037944" y="5292175"/>
            <a:ext cx="1365069" cy="30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1522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</a:t>
            </a:r>
            <a:endParaRPr lang="ru-RU" sz="1600" dirty="0">
              <a:solidFill>
                <a:srgbClr val="1522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2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F782B-13BA-4E94-91A5-8B8197D173D0}"/>
              </a:ext>
            </a:extLst>
          </p:cNvPr>
          <p:cNvSpPr txBox="1"/>
          <p:nvPr/>
        </p:nvSpPr>
        <p:spPr bwMode="auto">
          <a:xfrm>
            <a:off x="528731" y="351629"/>
            <a:ext cx="7200284" cy="7512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0E2F6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800" dirty="0"/>
              <a:t>Информационная система управления проектами (ИСУП)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450A9-DF87-4809-A61C-A77B1F8483BE}"/>
              </a:ext>
            </a:extLst>
          </p:cNvPr>
          <p:cNvSpPr txBox="1"/>
          <p:nvPr/>
        </p:nvSpPr>
        <p:spPr>
          <a:xfrm>
            <a:off x="1006340" y="2853237"/>
            <a:ext cx="4435606" cy="575763"/>
          </a:xfrm>
          <a:prstGeom prst="rect">
            <a:avLst/>
          </a:prstGeom>
          <a:noFill/>
        </p:spPr>
        <p:txBody>
          <a:bodyPr vert="horz" wrap="square" lIns="0" tIns="8855" rIns="0" bIns="0" rtlCol="0">
            <a:spAutoFit/>
          </a:bodyPr>
          <a:lstStyle>
            <a:defPPr>
              <a:defRPr lang="ru-RU"/>
            </a:defPPr>
            <a:lvl1pPr algn="ctr">
              <a:spcBef>
                <a:spcPts val="70"/>
              </a:spcBef>
              <a:defRPr b="1">
                <a:solidFill>
                  <a:srgbClr val="1737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Поручение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Мишустина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М.В.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 26.06.2023 г. ММ-П10-7879 по итогам VIII конференции «Цифровая индустрия промышленной России»</a:t>
            </a:r>
          </a:p>
        </p:txBody>
      </p:sp>
      <p:pic>
        <p:nvPicPr>
          <p:cNvPr id="4" name="Picture 2" descr="Правительство России - YouTube">
            <a:extLst>
              <a:ext uri="{FF2B5EF4-FFF2-40B4-BE49-F238E27FC236}">
                <a16:creationId xmlns:a16="http://schemas.microsoft.com/office/drawing/2014/main" id="{942A5BB8-EFF4-48E5-AA71-0C7103702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8181" y="1497161"/>
            <a:ext cx="1270395" cy="12703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2CCF54F-486F-4698-8132-B2E221C998E2}"/>
              </a:ext>
            </a:extLst>
          </p:cNvPr>
          <p:cNvSpPr txBox="1">
            <a:spLocks/>
          </p:cNvSpPr>
          <p:nvPr/>
        </p:nvSpPr>
        <p:spPr>
          <a:xfrm>
            <a:off x="1006340" y="3623798"/>
            <a:ext cx="4435606" cy="1191316"/>
          </a:xfrm>
          <a:prstGeom prst="rect">
            <a:avLst/>
          </a:prstGeom>
          <a:noFill/>
        </p:spPr>
        <p:txBody>
          <a:bodyPr vert="horz" wrap="square" lIns="0" tIns="8855" rIns="0" bIns="0" rtlCol="0">
            <a:spAutoFit/>
          </a:bodyPr>
          <a:lstStyle>
            <a:defPPr>
              <a:defRPr lang="ru-RU"/>
            </a:defPPr>
            <a:lvl1pPr algn="ctr">
              <a:spcBef>
                <a:spcPts val="70"/>
              </a:spcBef>
              <a:defRPr sz="22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</a:t>
            </a:r>
            <a:r>
              <a:rPr kumimoji="0" lang="ru-RU" sz="120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внедрении и применении информационной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системы управления проектами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государственного заказчика в сфере строительства для сопровождения строительных проектов, реализуемых с привлечением бюджетных средств, с целью повышения прозрачности и контроля сроков реализации.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8AECE06-E49A-44BD-A1FA-C1A05240EEE4}"/>
              </a:ext>
            </a:extLst>
          </p:cNvPr>
          <p:cNvGrpSpPr/>
          <p:nvPr/>
        </p:nvGrpSpPr>
        <p:grpSpPr>
          <a:xfrm>
            <a:off x="1699573" y="5108072"/>
            <a:ext cx="2845942" cy="1016130"/>
            <a:chOff x="8510091" y="2941715"/>
            <a:chExt cx="2845942" cy="1016130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020A2D9-2ADC-48BA-B6C2-8E954B811B9F}"/>
                </a:ext>
              </a:extLst>
            </p:cNvPr>
            <p:cNvGrpSpPr/>
            <p:nvPr/>
          </p:nvGrpSpPr>
          <p:grpSpPr>
            <a:xfrm>
              <a:off x="8510091" y="2941715"/>
              <a:ext cx="2845942" cy="1016130"/>
              <a:chOff x="4236976" y="2412870"/>
              <a:chExt cx="1417320" cy="1016130"/>
            </a:xfrm>
            <a:effectLst>
              <a:reflection stA="14000" endPos="0" dir="5400000" sy="-100000" algn="bl" rotWithShape="0"/>
            </a:effectLst>
          </p:grpSpPr>
          <p:sp>
            <p:nvSpPr>
              <p:cNvPr id="9" name="Rectangle: Rounded Corners 4">
                <a:extLst>
                  <a:ext uri="{FF2B5EF4-FFF2-40B4-BE49-F238E27FC236}">
                    <a16:creationId xmlns:a16="http://schemas.microsoft.com/office/drawing/2014/main" id="{08912DA4-9026-4231-B85E-1787B5F51249}"/>
                  </a:ext>
                </a:extLst>
              </p:cNvPr>
              <p:cNvSpPr/>
              <p:nvPr/>
            </p:nvSpPr>
            <p:spPr>
              <a:xfrm flipH="1">
                <a:off x="4236976" y="2412870"/>
                <a:ext cx="1417320" cy="1016130"/>
              </a:xfrm>
              <a:prstGeom prst="roundRect">
                <a:avLst>
                  <a:gd name="adj" fmla="val 4941"/>
                </a:avLst>
              </a:prstGeom>
              <a:solidFill>
                <a:srgbClr val="284780"/>
              </a:solidFill>
              <a:ln/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Inhaltsplatzhalter 4">
                <a:extLst>
                  <a:ext uri="{FF2B5EF4-FFF2-40B4-BE49-F238E27FC236}">
                    <a16:creationId xmlns:a16="http://schemas.microsoft.com/office/drawing/2014/main" id="{76BD7DD1-BB5A-433D-8418-BC1DC84E9F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7880" y="2588115"/>
                <a:ext cx="1233928" cy="378273"/>
              </a:xfrm>
              <a:prstGeom prst="rect">
                <a:avLst/>
              </a:prstGeom>
              <a:noFill/>
            </p:spPr>
            <p:txBody>
              <a:bodyPr vert="horz" wrap="square" lIns="0" tIns="8855" rIns="0" bIns="0" rtlCol="0">
                <a:spAutoFit/>
              </a:bodyPr>
              <a:lstStyle>
                <a:defPPr>
                  <a:defRPr lang="ru-RU"/>
                </a:defPPr>
                <a:lvl1pPr marR="0" lvl="0" indent="0" fontAlgn="auto">
                  <a:lnSpc>
                    <a:spcPct val="100000"/>
                  </a:lnSpc>
                  <a:spcBef>
                    <a:spcPts val="7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600" b="1" i="0" u="none" strike="noStrike" cap="none" spc="0" normalizeH="0" baseline="0">
                    <a:ln>
                      <a:noFill/>
                    </a:ln>
                    <a:solidFill>
                      <a:srgbClr val="17375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  <a:lvl2pPr marL="807798" indent="-272967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2pPr>
                <a:lvl3pPr marL="1080764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3pPr>
                <a:lvl4pPr marL="1436256" indent="-177748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4pPr>
                <a:lvl5pPr marL="1793335" indent="-179335" algn="l" defTabSz="914127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 kern="1200">
                    <a:solidFill>
                      <a:schemeClr val="bg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lvl5pPr>
                <a:lvl6pPr marL="2513847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0910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7972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034" indent="-228532" algn="l" defTabSz="914127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2400" dirty="0">
                    <a:solidFill>
                      <a:schemeClr val="bg1"/>
                    </a:solidFill>
                  </a:rPr>
                  <a:t>ИСУП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Inhaltsplatzhalter 4">
              <a:extLst>
                <a:ext uri="{FF2B5EF4-FFF2-40B4-BE49-F238E27FC236}">
                  <a16:creationId xmlns:a16="http://schemas.microsoft.com/office/drawing/2014/main" id="{DD4BFBE8-AAAE-45CC-9E15-809B9955D17C}"/>
                </a:ext>
              </a:extLst>
            </p:cNvPr>
            <p:cNvSpPr txBox="1">
              <a:spLocks/>
            </p:cNvSpPr>
            <p:nvPr/>
          </p:nvSpPr>
          <p:spPr>
            <a:xfrm>
              <a:off x="8631411" y="3495233"/>
              <a:ext cx="2603301" cy="32316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ru-RU" sz="1050" b="1" dirty="0">
                  <a:latin typeface="Arial" panose="020B0604020202020204" pitchFamily="34" charset="0"/>
                  <a:cs typeface="Arial" panose="020B0604020202020204" pitchFamily="34" charset="0"/>
                </a:rPr>
                <a:t>Федеральная информационная платформа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656BBE-10DD-4CAE-975D-7C96AA053E53}"/>
              </a:ext>
            </a:extLst>
          </p:cNvPr>
          <p:cNvGrpSpPr/>
          <p:nvPr/>
        </p:nvGrpSpPr>
        <p:grpSpPr>
          <a:xfrm>
            <a:off x="7929664" y="5108072"/>
            <a:ext cx="2845942" cy="1016130"/>
            <a:chOff x="880566" y="4461168"/>
            <a:chExt cx="2845942" cy="1016130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71810F3D-7ABE-4D97-BB34-5D25999D3F8D}"/>
                </a:ext>
              </a:extLst>
            </p:cNvPr>
            <p:cNvGrpSpPr/>
            <p:nvPr/>
          </p:nvGrpSpPr>
          <p:grpSpPr>
            <a:xfrm>
              <a:off x="880566" y="4461168"/>
              <a:ext cx="2845942" cy="1016130"/>
              <a:chOff x="5726558" y="2412870"/>
              <a:chExt cx="1417320" cy="1016130"/>
            </a:xfrm>
          </p:grpSpPr>
          <p:sp>
            <p:nvSpPr>
              <p:cNvPr id="14" name="Rectangle: Rounded Corners 4">
                <a:extLst>
                  <a:ext uri="{FF2B5EF4-FFF2-40B4-BE49-F238E27FC236}">
                    <a16:creationId xmlns:a16="http://schemas.microsoft.com/office/drawing/2014/main" id="{945B0F03-F5B4-4715-95DF-8B3BBA5DA5F7}"/>
                  </a:ext>
                </a:extLst>
              </p:cNvPr>
              <p:cNvSpPr/>
              <p:nvPr/>
            </p:nvSpPr>
            <p:spPr>
              <a:xfrm flipH="1">
                <a:off x="5726558" y="2412870"/>
                <a:ext cx="1417320" cy="1016130"/>
              </a:xfrm>
              <a:prstGeom prst="roundRect">
                <a:avLst>
                  <a:gd name="adj" fmla="val 4941"/>
                </a:avLst>
              </a:prstGeom>
              <a:solidFill>
                <a:srgbClr val="284780"/>
              </a:solidFill>
              <a:ln/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Inhaltsplatzhalter 4">
                <a:extLst>
                  <a:ext uri="{FF2B5EF4-FFF2-40B4-BE49-F238E27FC236}">
                    <a16:creationId xmlns:a16="http://schemas.microsoft.com/office/drawing/2014/main" id="{53E2E73C-4793-4F86-A810-FCD0F9D452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8254" y="2645712"/>
                <a:ext cx="1233928" cy="369332"/>
              </a:xfrm>
              <a:prstGeom prst="rect">
                <a:avLst/>
              </a:prstGeom>
              <a:noFill/>
            </p:spPr>
            <p:txBody>
              <a:bodyPr vert="horz" wrap="square" lIns="0" tIns="8855" rIns="0" bIns="0" rtlCol="0">
                <a:spAutoFit/>
              </a:bodyPr>
              <a:lstStyle>
                <a:defPPr>
                  <a:defRPr lang="ru-RU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7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1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  <a:lvl2pPr marL="807798" indent="-272967" defTabSz="914127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20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lvl2pPr>
                <a:lvl3pPr marL="1080764" indent="-177748" defTabSz="914127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9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lvl3pPr>
                <a:lvl4pPr marL="1436256" indent="-177748" defTabSz="914127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lvl4pPr>
                <a:lvl5pPr marL="1793335" indent="-179335" defTabSz="914127">
                  <a:lnSpc>
                    <a:spcPct val="90000"/>
                  </a:lnSpc>
                  <a:spcBef>
                    <a:spcPts val="0"/>
                  </a:spcBef>
                  <a:spcAft>
                    <a:spcPts val="1000"/>
                  </a:spcAft>
                  <a:buFont typeface="Symbol" panose="05050102010706020507" pitchFamily="18" charset="2"/>
                  <a:buChar char="-"/>
                  <a:defRPr sz="1600">
                    <a:solidFill>
                      <a:schemeClr val="bg1"/>
                    </a:solidFill>
                    <a:latin typeface="Calibri Light" panose="020F0302020204030204" pitchFamily="34" charset="0"/>
                  </a:defRPr>
                </a:lvl5pPr>
                <a:lvl6pPr marL="2513847" indent="-228532" defTabSz="914127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6pPr>
                <a:lvl7pPr marL="2970910" indent="-228532" defTabSz="914127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7pPr>
                <a:lvl8pPr marL="3427972" indent="-228532" defTabSz="914127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8pPr>
                <a:lvl9pPr marL="3885034" indent="-228532" defTabSz="914127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/>
                </a:lvl9pPr>
              </a:lstStyle>
              <a:p>
                <a:r>
                  <a:rPr lang="en-US" dirty="0"/>
                  <a:t>EXON</a:t>
                </a:r>
              </a:p>
            </p:txBody>
          </p:sp>
        </p:grpSp>
        <p:sp>
          <p:nvSpPr>
            <p:cNvPr id="13" name="Inhaltsplatzhalter 4">
              <a:extLst>
                <a:ext uri="{FF2B5EF4-FFF2-40B4-BE49-F238E27FC236}">
                  <a16:creationId xmlns:a16="http://schemas.microsoft.com/office/drawing/2014/main" id="{70BE8DB0-AE66-4181-AEAC-035FD6F2E790}"/>
                </a:ext>
              </a:extLst>
            </p:cNvPr>
            <p:cNvSpPr txBox="1">
              <a:spLocks/>
            </p:cNvSpPr>
            <p:nvPr/>
          </p:nvSpPr>
          <p:spPr>
            <a:xfrm>
              <a:off x="1064689" y="5089045"/>
              <a:ext cx="2477696" cy="16158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ru-RU"/>
              </a:defPPr>
              <a:lvl1pPr indent="0" algn="ctr" defTabSz="914127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None/>
                <a:defRPr sz="105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807798" indent="-272967" defTabSz="914127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>
                  <a:solidFill>
                    <a:schemeClr val="bg1"/>
                  </a:solidFill>
                  <a:latin typeface="Calibri Light" panose="020F0302020204030204" pitchFamily="34" charset="0"/>
                </a:defRPr>
              </a:lvl2pPr>
              <a:lvl3pPr marL="1080764" indent="-177748" defTabSz="914127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>
                  <a:solidFill>
                    <a:schemeClr val="bg1"/>
                  </a:solidFill>
                  <a:latin typeface="Calibri Light" panose="020F0302020204030204" pitchFamily="34" charset="0"/>
                </a:defRPr>
              </a:lvl3pPr>
              <a:lvl4pPr marL="1436256" indent="-177748" defTabSz="914127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>
                  <a:solidFill>
                    <a:schemeClr val="bg1"/>
                  </a:solidFill>
                  <a:latin typeface="Calibri Light" panose="020F0302020204030204" pitchFamily="34" charset="0"/>
                </a:defRPr>
              </a:lvl4pPr>
              <a:lvl5pPr marL="1793335" indent="-179335" defTabSz="914127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>
                  <a:solidFill>
                    <a:schemeClr val="bg1"/>
                  </a:solidFill>
                  <a:latin typeface="Calibri Light" panose="020F0302020204030204" pitchFamily="34" charset="0"/>
                </a:defRPr>
              </a:lvl5pPr>
              <a:lvl6pPr marL="2513847" indent="-228532" defTabSz="914127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0910" indent="-228532" defTabSz="914127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7972" indent="-228532" defTabSz="914127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5034" indent="-228532" defTabSz="914127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/>
                <a:t>Внешняя информационная система</a:t>
              </a:r>
              <a:endParaRPr lang="en-US" dirty="0"/>
            </a:p>
          </p:txBody>
        </p:sp>
      </p:grp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2AC972D-47F4-4E32-82D7-A3E73EE57848}"/>
              </a:ext>
            </a:extLst>
          </p:cNvPr>
          <p:cNvCxnSpPr>
            <a:cxnSpLocks/>
          </p:cNvCxnSpPr>
          <p:nvPr/>
        </p:nvCxnSpPr>
        <p:spPr>
          <a:xfrm flipH="1">
            <a:off x="5415304" y="5876266"/>
            <a:ext cx="1611926" cy="0"/>
          </a:xfrm>
          <a:prstGeom prst="straightConnector1">
            <a:avLst/>
          </a:prstGeom>
          <a:ln w="28575">
            <a:gradFill>
              <a:gsLst>
                <a:gs pos="0">
                  <a:srgbClr val="176EC3"/>
                </a:gs>
                <a:gs pos="100000">
                  <a:srgbClr val="2196F3"/>
                </a:gs>
              </a:gsLst>
              <a:lin ang="5400000" scaled="1"/>
            </a:gradFill>
            <a:prstDash val="solid"/>
            <a:bevel/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BE56731-F064-42C7-A5D1-ACDD619EEC61}"/>
              </a:ext>
            </a:extLst>
          </p:cNvPr>
          <p:cNvCxnSpPr>
            <a:cxnSpLocks/>
          </p:cNvCxnSpPr>
          <p:nvPr/>
        </p:nvCxnSpPr>
        <p:spPr>
          <a:xfrm flipH="1">
            <a:off x="5365961" y="5346121"/>
            <a:ext cx="1663278" cy="1"/>
          </a:xfrm>
          <a:prstGeom prst="straightConnector1">
            <a:avLst/>
          </a:prstGeom>
          <a:ln w="28575">
            <a:gradFill>
              <a:gsLst>
                <a:gs pos="0">
                  <a:srgbClr val="176EC3"/>
                </a:gs>
                <a:gs pos="100000">
                  <a:srgbClr val="0D75C8"/>
                </a:gs>
              </a:gsLst>
              <a:lin ang="5400000" scaled="1"/>
            </a:gradFill>
            <a:prstDash val="solid"/>
            <a:bevel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8C1273C-6C11-419B-8915-BABFE75EF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183" y="1533369"/>
            <a:ext cx="1270396" cy="12703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52BE45-CEFB-41CF-B95B-48460B6DF241}"/>
              </a:ext>
            </a:extLst>
          </p:cNvPr>
          <p:cNvSpPr txBox="1"/>
          <p:nvPr/>
        </p:nvSpPr>
        <p:spPr>
          <a:xfrm>
            <a:off x="7027230" y="2934531"/>
            <a:ext cx="4435606" cy="391097"/>
          </a:xfrm>
          <a:prstGeom prst="rect">
            <a:avLst/>
          </a:prstGeom>
          <a:noFill/>
        </p:spPr>
        <p:txBody>
          <a:bodyPr vert="horz" wrap="square" lIns="0" tIns="8855" rIns="0" bIns="0" rtlCol="0">
            <a:spAutoFit/>
          </a:bodyPr>
          <a:lstStyle>
            <a:defPPr>
              <a:defRPr lang="ru-RU"/>
            </a:defPPr>
            <a:lvl1pPr algn="ctr">
              <a:spcBef>
                <a:spcPts val="70"/>
              </a:spcBef>
              <a:defRPr b="1">
                <a:solidFill>
                  <a:srgbClr val="1737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остановление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Кабинета Министров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Республики Татарстан от 29.12.2023 № 1751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FD0AA4AD-E2A4-429F-9FC7-E64A39B3737D}"/>
              </a:ext>
            </a:extLst>
          </p:cNvPr>
          <p:cNvSpPr txBox="1">
            <a:spLocks/>
          </p:cNvSpPr>
          <p:nvPr/>
        </p:nvSpPr>
        <p:spPr>
          <a:xfrm>
            <a:off x="7027230" y="3619454"/>
            <a:ext cx="4435606" cy="1006650"/>
          </a:xfrm>
          <a:prstGeom prst="rect">
            <a:avLst/>
          </a:prstGeom>
          <a:noFill/>
        </p:spPr>
        <p:txBody>
          <a:bodyPr vert="horz" wrap="square" lIns="0" tIns="8855" rIns="0" bIns="0" rtlCol="0">
            <a:spAutoFit/>
          </a:bodyPr>
          <a:lstStyle>
            <a:defPPr>
              <a:defRPr lang="ru-RU"/>
            </a:defPPr>
            <a:lvl1pPr algn="ctr">
              <a:spcBef>
                <a:spcPts val="70"/>
              </a:spcBef>
              <a:defRPr sz="22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 особенностях </a:t>
            </a:r>
            <a:r>
              <a:rPr kumimoji="0" lang="ru-RU" sz="120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формирования и ведения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rgbClr val="17375E"/>
                </a:solidFill>
              </a:rPr>
              <a:t>исполнительной документации в электронном виде </a:t>
            </a:r>
            <a:r>
              <a:rPr lang="ru-RU" sz="1200" b="0" i="1" dirty="0">
                <a:solidFill>
                  <a:srgbClr val="17375E"/>
                </a:solidFill>
              </a:rPr>
              <a:t>при строительстве и реконструкции объектов капитального строительства, финансируемых с привлечением средств бюджета Республики Татарстан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6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60D37C-2B57-E070-CF63-67821A9E7647}"/>
              </a:ext>
            </a:extLst>
          </p:cNvPr>
          <p:cNvSpPr txBox="1">
            <a:spLocks/>
          </p:cNvSpPr>
          <p:nvPr/>
        </p:nvSpPr>
        <p:spPr>
          <a:xfrm>
            <a:off x="531813" y="328613"/>
            <a:ext cx="8465685" cy="5481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Текущая ситуация внедрения ИСУП</a:t>
            </a:r>
          </a:p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Республике Татарстан</a:t>
            </a:r>
          </a:p>
        </p:txBody>
      </p:sp>
      <p:sp>
        <p:nvSpPr>
          <p:cNvPr id="22" name="Freeform: Shape 33">
            <a:extLst>
              <a:ext uri="{FF2B5EF4-FFF2-40B4-BE49-F238E27FC236}">
                <a16:creationId xmlns:a16="http://schemas.microsoft.com/office/drawing/2014/main" id="{CC485C8B-C18D-4325-AF77-48F4132E5251}"/>
              </a:ext>
            </a:extLst>
          </p:cNvPr>
          <p:cNvSpPr/>
          <p:nvPr/>
        </p:nvSpPr>
        <p:spPr>
          <a:xfrm>
            <a:off x="-29029" y="3938183"/>
            <a:ext cx="8435893" cy="1911459"/>
          </a:xfrm>
          <a:custGeom>
            <a:avLst/>
            <a:gdLst>
              <a:gd name="connsiteX0" fmla="*/ 9118599 w 9118599"/>
              <a:gd name="connsiteY0" fmla="*/ 0 h 1905906"/>
              <a:gd name="connsiteX1" fmla="*/ 9083674 w 9118599"/>
              <a:gd name="connsiteY1" fmla="*/ 625475 h 1905906"/>
              <a:gd name="connsiteX2" fmla="*/ 8927090 w 9118599"/>
              <a:gd name="connsiteY2" fmla="*/ 516547 h 1905906"/>
              <a:gd name="connsiteX3" fmla="*/ 8923408 w 9118599"/>
              <a:gd name="connsiteY3" fmla="*/ 522776 h 1905906"/>
              <a:gd name="connsiteX4" fmla="*/ 8343899 w 9118599"/>
              <a:gd name="connsiteY4" fmla="*/ 1419224 h 1905906"/>
              <a:gd name="connsiteX5" fmla="*/ 7153274 w 9118599"/>
              <a:gd name="connsiteY5" fmla="*/ 457199 h 1905906"/>
              <a:gd name="connsiteX6" fmla="*/ 0 w 9118599"/>
              <a:gd name="connsiteY6" fmla="*/ 1905906 h 1905906"/>
              <a:gd name="connsiteX7" fmla="*/ 0 w 9118599"/>
              <a:gd name="connsiteY7" fmla="*/ 615949 h 1905906"/>
              <a:gd name="connsiteX8" fmla="*/ 6937374 w 9118599"/>
              <a:gd name="connsiteY8" fmla="*/ 92074 h 1905906"/>
              <a:gd name="connsiteX9" fmla="*/ 8140699 w 9118599"/>
              <a:gd name="connsiteY9" fmla="*/ 1142999 h 1905906"/>
              <a:gd name="connsiteX10" fmla="*/ 8725660 w 9118599"/>
              <a:gd name="connsiteY10" fmla="*/ 376422 h 1905906"/>
              <a:gd name="connsiteX11" fmla="*/ 8572499 w 9118599"/>
              <a:gd name="connsiteY11" fmla="*/ 269875 h 1905906"/>
              <a:gd name="connsiteX0" fmla="*/ 9480654 w 9480654"/>
              <a:gd name="connsiteY0" fmla="*/ 0 h 1905906"/>
              <a:gd name="connsiteX1" fmla="*/ 9445729 w 9480654"/>
              <a:gd name="connsiteY1" fmla="*/ 625475 h 1905906"/>
              <a:gd name="connsiteX2" fmla="*/ 9289145 w 9480654"/>
              <a:gd name="connsiteY2" fmla="*/ 516547 h 1905906"/>
              <a:gd name="connsiteX3" fmla="*/ 9285463 w 9480654"/>
              <a:gd name="connsiteY3" fmla="*/ 522776 h 1905906"/>
              <a:gd name="connsiteX4" fmla="*/ 8705954 w 9480654"/>
              <a:gd name="connsiteY4" fmla="*/ 1419224 h 1905906"/>
              <a:gd name="connsiteX5" fmla="*/ 7515329 w 9480654"/>
              <a:gd name="connsiteY5" fmla="*/ 457199 h 1905906"/>
              <a:gd name="connsiteX6" fmla="*/ 362055 w 9480654"/>
              <a:gd name="connsiteY6" fmla="*/ 1905906 h 1905906"/>
              <a:gd name="connsiteX7" fmla="*/ 0 w 9480654"/>
              <a:gd name="connsiteY7" fmla="*/ 615949 h 1905906"/>
              <a:gd name="connsiteX8" fmla="*/ 7299429 w 9480654"/>
              <a:gd name="connsiteY8" fmla="*/ 92074 h 1905906"/>
              <a:gd name="connsiteX9" fmla="*/ 8502754 w 9480654"/>
              <a:gd name="connsiteY9" fmla="*/ 1142999 h 1905906"/>
              <a:gd name="connsiteX10" fmla="*/ 9087715 w 9480654"/>
              <a:gd name="connsiteY10" fmla="*/ 376422 h 1905906"/>
              <a:gd name="connsiteX11" fmla="*/ 8934554 w 9480654"/>
              <a:gd name="connsiteY11" fmla="*/ 269875 h 1905906"/>
              <a:gd name="connsiteX12" fmla="*/ 9480654 w 9480654"/>
              <a:gd name="connsiteY12" fmla="*/ 0 h 1905906"/>
              <a:gd name="connsiteX0" fmla="*/ 9480654 w 9480654"/>
              <a:gd name="connsiteY0" fmla="*/ 0 h 1977898"/>
              <a:gd name="connsiteX1" fmla="*/ 9445729 w 9480654"/>
              <a:gd name="connsiteY1" fmla="*/ 625475 h 1977898"/>
              <a:gd name="connsiteX2" fmla="*/ 9289145 w 9480654"/>
              <a:gd name="connsiteY2" fmla="*/ 516547 h 1977898"/>
              <a:gd name="connsiteX3" fmla="*/ 9285463 w 9480654"/>
              <a:gd name="connsiteY3" fmla="*/ 522776 h 1977898"/>
              <a:gd name="connsiteX4" fmla="*/ 8705954 w 9480654"/>
              <a:gd name="connsiteY4" fmla="*/ 1419224 h 1977898"/>
              <a:gd name="connsiteX5" fmla="*/ 7515329 w 9480654"/>
              <a:gd name="connsiteY5" fmla="*/ 457199 h 1977898"/>
              <a:gd name="connsiteX6" fmla="*/ 15741 w 9480654"/>
              <a:gd name="connsiteY6" fmla="*/ 1977898 h 1977898"/>
              <a:gd name="connsiteX7" fmla="*/ 0 w 9480654"/>
              <a:gd name="connsiteY7" fmla="*/ 615949 h 1977898"/>
              <a:gd name="connsiteX8" fmla="*/ 7299429 w 9480654"/>
              <a:gd name="connsiteY8" fmla="*/ 92074 h 1977898"/>
              <a:gd name="connsiteX9" fmla="*/ 8502754 w 9480654"/>
              <a:gd name="connsiteY9" fmla="*/ 1142999 h 1977898"/>
              <a:gd name="connsiteX10" fmla="*/ 9087715 w 9480654"/>
              <a:gd name="connsiteY10" fmla="*/ 376422 h 1977898"/>
              <a:gd name="connsiteX11" fmla="*/ 8934554 w 9480654"/>
              <a:gd name="connsiteY11" fmla="*/ 269875 h 1977898"/>
              <a:gd name="connsiteX12" fmla="*/ 9480654 w 9480654"/>
              <a:gd name="connsiteY12" fmla="*/ 0 h 197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80654" h="1977898">
                <a:moveTo>
                  <a:pt x="9480654" y="0"/>
                </a:moveTo>
                <a:lnTo>
                  <a:pt x="9445729" y="625475"/>
                </a:lnTo>
                <a:lnTo>
                  <a:pt x="9289145" y="516547"/>
                </a:lnTo>
                <a:lnTo>
                  <a:pt x="9285463" y="522776"/>
                </a:lnTo>
                <a:cubicBezTo>
                  <a:pt x="9223797" y="622418"/>
                  <a:pt x="8712333" y="1415681"/>
                  <a:pt x="8705954" y="1419224"/>
                </a:cubicBezTo>
                <a:cubicBezTo>
                  <a:pt x="8714421" y="1427691"/>
                  <a:pt x="7525912" y="455082"/>
                  <a:pt x="7515329" y="457199"/>
                </a:cubicBezTo>
                <a:lnTo>
                  <a:pt x="15741" y="1977898"/>
                </a:lnTo>
                <a:cubicBezTo>
                  <a:pt x="15741" y="1547912"/>
                  <a:pt x="0" y="1045935"/>
                  <a:pt x="0" y="615949"/>
                </a:cubicBezTo>
                <a:cubicBezTo>
                  <a:pt x="1128712" y="485094"/>
                  <a:pt x="7315833" y="94191"/>
                  <a:pt x="7299429" y="92074"/>
                </a:cubicBezTo>
                <a:cubicBezTo>
                  <a:pt x="7305250" y="99482"/>
                  <a:pt x="8511523" y="1142999"/>
                  <a:pt x="8502754" y="1142999"/>
                </a:cubicBezTo>
                <a:lnTo>
                  <a:pt x="9087715" y="376422"/>
                </a:lnTo>
                <a:lnTo>
                  <a:pt x="8934554" y="269875"/>
                </a:lnTo>
                <a:lnTo>
                  <a:pt x="9480654" y="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Mont" panose="00000700000000000000" pitchFamily="2" charset="0"/>
            </a:endParaRPr>
          </a:p>
        </p:txBody>
      </p:sp>
      <p:grpSp>
        <p:nvGrpSpPr>
          <p:cNvPr id="23" name="Group 55">
            <a:extLst>
              <a:ext uri="{FF2B5EF4-FFF2-40B4-BE49-F238E27FC236}">
                <a16:creationId xmlns:a16="http://schemas.microsoft.com/office/drawing/2014/main" id="{FF884684-6923-4982-998F-57953DC620B5}"/>
              </a:ext>
            </a:extLst>
          </p:cNvPr>
          <p:cNvGrpSpPr/>
          <p:nvPr/>
        </p:nvGrpSpPr>
        <p:grpSpPr>
          <a:xfrm>
            <a:off x="4831079" y="3451430"/>
            <a:ext cx="989152" cy="1092177"/>
            <a:chOff x="1030513" y="2446320"/>
            <a:chExt cx="1335316" cy="1474396"/>
          </a:xfrm>
        </p:grpSpPr>
        <p:sp>
          <p:nvSpPr>
            <p:cNvPr id="28" name="Oval 60">
              <a:extLst>
                <a:ext uri="{FF2B5EF4-FFF2-40B4-BE49-F238E27FC236}">
                  <a16:creationId xmlns:a16="http://schemas.microsoft.com/office/drawing/2014/main" id="{A9AEF68A-0A3E-41A4-B79C-9108F0B63DBB}"/>
                </a:ext>
              </a:extLst>
            </p:cNvPr>
            <p:cNvSpPr/>
            <p:nvPr/>
          </p:nvSpPr>
          <p:spPr>
            <a:xfrm>
              <a:off x="1030513" y="3642556"/>
              <a:ext cx="1335315" cy="27816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" panose="00000700000000000000" pitchFamily="2" charset="0"/>
              </a:endParaRPr>
            </a:p>
          </p:txBody>
        </p:sp>
        <p:sp>
          <p:nvSpPr>
            <p:cNvPr id="29" name="Oval 61">
              <a:extLst>
                <a:ext uri="{FF2B5EF4-FFF2-40B4-BE49-F238E27FC236}">
                  <a16:creationId xmlns:a16="http://schemas.microsoft.com/office/drawing/2014/main" id="{DAB7E94B-3D02-4AA2-BE36-0CA192141DC8}"/>
                </a:ext>
              </a:extLst>
            </p:cNvPr>
            <p:cNvSpPr/>
            <p:nvPr/>
          </p:nvSpPr>
          <p:spPr>
            <a:xfrm>
              <a:off x="1030514" y="2446320"/>
              <a:ext cx="1335315" cy="1335315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" panose="00000700000000000000" pitchFamily="2" charset="0"/>
              </a:endParaRPr>
            </a:p>
          </p:txBody>
        </p:sp>
      </p:grpSp>
      <p:grpSp>
        <p:nvGrpSpPr>
          <p:cNvPr id="30" name="Group 73">
            <a:extLst>
              <a:ext uri="{FF2B5EF4-FFF2-40B4-BE49-F238E27FC236}">
                <a16:creationId xmlns:a16="http://schemas.microsoft.com/office/drawing/2014/main" id="{582D606E-A078-425B-A3E5-A9416DC816CD}"/>
              </a:ext>
            </a:extLst>
          </p:cNvPr>
          <p:cNvGrpSpPr/>
          <p:nvPr/>
        </p:nvGrpSpPr>
        <p:grpSpPr>
          <a:xfrm>
            <a:off x="1154466" y="3695825"/>
            <a:ext cx="1335316" cy="1474396"/>
            <a:chOff x="1030513" y="2446320"/>
            <a:chExt cx="1335316" cy="1474396"/>
          </a:xfrm>
        </p:grpSpPr>
        <p:sp>
          <p:nvSpPr>
            <p:cNvPr id="31" name="Oval 79">
              <a:extLst>
                <a:ext uri="{FF2B5EF4-FFF2-40B4-BE49-F238E27FC236}">
                  <a16:creationId xmlns:a16="http://schemas.microsoft.com/office/drawing/2014/main" id="{6CB21761-540C-47A6-88BE-828B91FE4B6F}"/>
                </a:ext>
              </a:extLst>
            </p:cNvPr>
            <p:cNvSpPr/>
            <p:nvPr/>
          </p:nvSpPr>
          <p:spPr>
            <a:xfrm>
              <a:off x="1030513" y="3642556"/>
              <a:ext cx="1335315" cy="27816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" panose="00000700000000000000" pitchFamily="2" charset="0"/>
              </a:endParaRPr>
            </a:p>
          </p:txBody>
        </p:sp>
        <p:sp>
          <p:nvSpPr>
            <p:cNvPr id="32" name="Oval 80">
              <a:extLst>
                <a:ext uri="{FF2B5EF4-FFF2-40B4-BE49-F238E27FC236}">
                  <a16:creationId xmlns:a16="http://schemas.microsoft.com/office/drawing/2014/main" id="{FE7DE80B-6F7E-424D-84D2-6EFADDC74085}"/>
                </a:ext>
              </a:extLst>
            </p:cNvPr>
            <p:cNvSpPr/>
            <p:nvPr/>
          </p:nvSpPr>
          <p:spPr>
            <a:xfrm>
              <a:off x="1030514" y="2446320"/>
              <a:ext cx="1335315" cy="1335315"/>
            </a:xfrm>
            <a:prstGeom prst="ellipse">
              <a:avLst/>
            </a:prstGeom>
            <a:gradFill>
              <a:gsLst>
                <a:gs pos="100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Mont" panose="00000700000000000000" pitchFamily="2" charset="0"/>
              </a:endParaRPr>
            </a:p>
          </p:txBody>
        </p: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8E2BD29-F9CB-4714-BFEC-59D441F2CBA9}"/>
              </a:ext>
            </a:extLst>
          </p:cNvPr>
          <p:cNvSpPr/>
          <p:nvPr/>
        </p:nvSpPr>
        <p:spPr>
          <a:xfrm>
            <a:off x="4113508" y="2261958"/>
            <a:ext cx="3052881" cy="73866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ГАУ «УГЭЦ РТ» назначен администратором ИСУП 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18.07.2024 №227/о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3CA932-B213-4D31-8FE1-E92F5A6A7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93" y="3957272"/>
            <a:ext cx="776761" cy="829581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73A54DF-3FD8-4881-9858-4AC44411DA7D}"/>
              </a:ext>
            </a:extLst>
          </p:cNvPr>
          <p:cNvSpPr/>
          <p:nvPr/>
        </p:nvSpPr>
        <p:spPr>
          <a:xfrm>
            <a:off x="610352" y="2647072"/>
            <a:ext cx="3052881" cy="738664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Минстрой РТ назначен оператором ИСУП 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11.01.2024 № 19-р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00EA290-AEB6-45CC-9AB6-F97541AF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80" y="3627956"/>
            <a:ext cx="580948" cy="620453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E12F6192-AD27-46E8-A9EA-9DCB27F60200}"/>
              </a:ext>
            </a:extLst>
          </p:cNvPr>
          <p:cNvGrpSpPr/>
          <p:nvPr/>
        </p:nvGrpSpPr>
        <p:grpSpPr>
          <a:xfrm>
            <a:off x="8948089" y="5287002"/>
            <a:ext cx="2873849" cy="1214672"/>
            <a:chOff x="5293837" y="1705185"/>
            <a:chExt cx="2393290" cy="1214672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4579DFA5-58DA-4F65-8B74-851D9BBB2E21}"/>
                </a:ext>
              </a:extLst>
            </p:cNvPr>
            <p:cNvSpPr/>
            <p:nvPr/>
          </p:nvSpPr>
          <p:spPr>
            <a:xfrm>
              <a:off x="5293837" y="1705185"/>
              <a:ext cx="2393290" cy="1214672"/>
            </a:xfrm>
            <a:prstGeom prst="roundRect">
              <a:avLst>
                <a:gd name="adj" fmla="val 11799"/>
              </a:avLst>
            </a:prstGeom>
            <a:solidFill>
              <a:srgbClr val="DCE6F2"/>
            </a:solidFill>
            <a:ln>
              <a:noFill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" name="Заголовок 1">
              <a:extLst>
                <a:ext uri="{FF2B5EF4-FFF2-40B4-BE49-F238E27FC236}">
                  <a16:creationId xmlns:a16="http://schemas.microsoft.com/office/drawing/2014/main" id="{7B927403-BF54-4024-BEA1-5371F87303A8}"/>
                </a:ext>
              </a:extLst>
            </p:cNvPr>
            <p:cNvSpPr txBox="1">
              <a:spLocks/>
            </p:cNvSpPr>
            <p:nvPr/>
          </p:nvSpPr>
          <p:spPr>
            <a:xfrm>
              <a:off x="5498050" y="1850857"/>
              <a:ext cx="2007771" cy="585245"/>
            </a:xfrm>
            <a:prstGeom prst="rect">
              <a:avLst/>
            </a:prstGeom>
            <a:noFill/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40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</a:t>
              </a:r>
              <a:r>
                <a:rPr lang="ru-RU" sz="4000" dirty="0">
                  <a:solidFill>
                    <a:srgbClr val="0B244D"/>
                  </a:solidFill>
                  <a:latin typeface="+mn-lt"/>
                  <a:cs typeface="Arial" panose="020B0604020202020204" pitchFamily="34" charset="0"/>
                </a:rPr>
                <a:t>↑</a:t>
              </a:r>
            </a:p>
          </p:txBody>
        </p:sp>
        <p:sp>
          <p:nvSpPr>
            <p:cNvPr id="40" name="Подзаголовок 2">
              <a:extLst>
                <a:ext uri="{FF2B5EF4-FFF2-40B4-BE49-F238E27FC236}">
                  <a16:creationId xmlns:a16="http://schemas.microsoft.com/office/drawing/2014/main" id="{E3EBE3DE-D45D-49F4-A8E7-4B2062D288D4}"/>
                </a:ext>
              </a:extLst>
            </p:cNvPr>
            <p:cNvSpPr txBox="1">
              <a:spLocks/>
            </p:cNvSpPr>
            <p:nvPr/>
          </p:nvSpPr>
          <p:spPr>
            <a:xfrm>
              <a:off x="5472590" y="2472411"/>
              <a:ext cx="2153067" cy="39621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пользователей в ИСУП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76345FA-74D2-4080-831C-18634212B25A}"/>
              </a:ext>
            </a:extLst>
          </p:cNvPr>
          <p:cNvGrpSpPr/>
          <p:nvPr/>
        </p:nvGrpSpPr>
        <p:grpSpPr>
          <a:xfrm>
            <a:off x="8948088" y="3392419"/>
            <a:ext cx="2873849" cy="1700184"/>
            <a:chOff x="5293837" y="1705185"/>
            <a:chExt cx="2393290" cy="1214672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9467AEF-EFF4-415E-8F7B-932149723081}"/>
                </a:ext>
              </a:extLst>
            </p:cNvPr>
            <p:cNvSpPr/>
            <p:nvPr/>
          </p:nvSpPr>
          <p:spPr>
            <a:xfrm>
              <a:off x="5293837" y="1705185"/>
              <a:ext cx="2393290" cy="1214672"/>
            </a:xfrm>
            <a:prstGeom prst="roundRect">
              <a:avLst>
                <a:gd name="adj" fmla="val 11799"/>
              </a:avLst>
            </a:prstGeom>
            <a:solidFill>
              <a:srgbClr val="DCE6F2"/>
            </a:solidFill>
            <a:ln>
              <a:noFill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" name="Заголовок 1">
              <a:extLst>
                <a:ext uri="{FF2B5EF4-FFF2-40B4-BE49-F238E27FC236}">
                  <a16:creationId xmlns:a16="http://schemas.microsoft.com/office/drawing/2014/main" id="{909BBEAC-6067-4EDE-A7FE-CB247F5CD0A0}"/>
                </a:ext>
              </a:extLst>
            </p:cNvPr>
            <p:cNvSpPr txBox="1">
              <a:spLocks/>
            </p:cNvSpPr>
            <p:nvPr/>
          </p:nvSpPr>
          <p:spPr>
            <a:xfrm>
              <a:off x="5498050" y="1850857"/>
              <a:ext cx="2007771" cy="585245"/>
            </a:xfrm>
            <a:prstGeom prst="rect">
              <a:avLst/>
            </a:prstGeom>
            <a:noFill/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40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221</a:t>
              </a:r>
              <a:endParaRPr lang="ru-RU" sz="4000" dirty="0">
                <a:solidFill>
                  <a:srgbClr val="0B244D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4" name="Подзаголовок 2">
              <a:extLst>
                <a:ext uri="{FF2B5EF4-FFF2-40B4-BE49-F238E27FC236}">
                  <a16:creationId xmlns:a16="http://schemas.microsoft.com/office/drawing/2014/main" id="{8CE7C92B-07B6-43E3-9FB5-BA8479FB88DB}"/>
                </a:ext>
              </a:extLst>
            </p:cNvPr>
            <p:cNvSpPr txBox="1">
              <a:spLocks/>
            </p:cNvSpPr>
            <p:nvPr/>
          </p:nvSpPr>
          <p:spPr>
            <a:xfrm>
              <a:off x="5472591" y="2265021"/>
              <a:ext cx="2092114" cy="654836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федеральных и республиканских ОКС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ИСУП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04206C1-DC88-47A8-BD61-0CDA4EAD7448}"/>
              </a:ext>
            </a:extLst>
          </p:cNvPr>
          <p:cNvGrpSpPr/>
          <p:nvPr/>
        </p:nvGrpSpPr>
        <p:grpSpPr>
          <a:xfrm>
            <a:off x="8948088" y="1149231"/>
            <a:ext cx="2873849" cy="2082510"/>
            <a:chOff x="915833" y="3277569"/>
            <a:chExt cx="2873849" cy="2082510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BDD02161-94F2-4078-9A3B-3B45430E459C}"/>
                </a:ext>
              </a:extLst>
            </p:cNvPr>
            <p:cNvSpPr/>
            <p:nvPr/>
          </p:nvSpPr>
          <p:spPr>
            <a:xfrm>
              <a:off x="915833" y="3277569"/>
              <a:ext cx="2873849" cy="2082510"/>
            </a:xfrm>
            <a:prstGeom prst="roundRect">
              <a:avLst>
                <a:gd name="adj" fmla="val 11799"/>
              </a:avLst>
            </a:prstGeom>
            <a:solidFill>
              <a:srgbClr val="284780"/>
            </a:solidFill>
            <a:ln>
              <a:noFill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" name="Заголовок 1">
              <a:extLst>
                <a:ext uri="{FF2B5EF4-FFF2-40B4-BE49-F238E27FC236}">
                  <a16:creationId xmlns:a16="http://schemas.microsoft.com/office/drawing/2014/main" id="{8461A800-F9C3-4451-95BF-5837647401B3}"/>
                </a:ext>
              </a:extLst>
            </p:cNvPr>
            <p:cNvSpPr txBox="1">
              <a:spLocks/>
            </p:cNvSpPr>
            <p:nvPr/>
          </p:nvSpPr>
          <p:spPr>
            <a:xfrm>
              <a:off x="1537047" y="3357096"/>
              <a:ext cx="1658928" cy="954259"/>
            </a:xfrm>
            <a:prstGeom prst="rect">
              <a:avLst/>
            </a:prstGeom>
            <a:noFill/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Подзаголовок 2">
              <a:extLst>
                <a:ext uri="{FF2B5EF4-FFF2-40B4-BE49-F238E27FC236}">
                  <a16:creationId xmlns:a16="http://schemas.microsoft.com/office/drawing/2014/main" id="{B0DA6CC3-A3D0-4D33-8AA9-99A9D3F8AAAB}"/>
                </a:ext>
              </a:extLst>
            </p:cNvPr>
            <p:cNvSpPr txBox="1">
              <a:spLocks/>
            </p:cNvSpPr>
            <p:nvPr/>
          </p:nvSpPr>
          <p:spPr>
            <a:xfrm>
              <a:off x="1130481" y="4417006"/>
              <a:ext cx="2512198" cy="80378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место в рейтинге по внедрению ИСУП 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16.10.2024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445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A5DD60F-CBE0-43A4-AEC5-005524757EB1}"/>
              </a:ext>
            </a:extLst>
          </p:cNvPr>
          <p:cNvGrpSpPr/>
          <p:nvPr/>
        </p:nvGrpSpPr>
        <p:grpSpPr>
          <a:xfrm>
            <a:off x="707715" y="2827849"/>
            <a:ext cx="2304735" cy="3612280"/>
            <a:chOff x="874713" y="2531209"/>
            <a:chExt cx="2230054" cy="4276867"/>
          </a:xfrm>
          <a:solidFill>
            <a:srgbClr val="BFD1E7"/>
          </a:solidFill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B0BA3FD7-4193-4C24-AD49-6C1CDD6E4E7C}"/>
                </a:ext>
              </a:extLst>
            </p:cNvPr>
            <p:cNvSpPr/>
            <p:nvPr/>
          </p:nvSpPr>
          <p:spPr>
            <a:xfrm>
              <a:off x="874713" y="2531209"/>
              <a:ext cx="2230054" cy="4276867"/>
            </a:xfrm>
            <a:prstGeom prst="roundRect">
              <a:avLst>
                <a:gd name="adj" fmla="val 8557"/>
              </a:avLst>
            </a:prstGeom>
            <a:solidFill>
              <a:srgbClr val="17375E"/>
            </a:solidFill>
            <a:ln>
              <a:noFill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6" name="Заголовок 1">
              <a:extLst>
                <a:ext uri="{FF2B5EF4-FFF2-40B4-BE49-F238E27FC236}">
                  <a16:creationId xmlns:a16="http://schemas.microsoft.com/office/drawing/2014/main" id="{446FF9C1-8FCD-4D32-91B5-ACB441E337E6}"/>
                </a:ext>
              </a:extLst>
            </p:cNvPr>
            <p:cNvSpPr txBox="1">
              <a:spLocks/>
            </p:cNvSpPr>
            <p:nvPr/>
          </p:nvSpPr>
          <p:spPr>
            <a:xfrm>
              <a:off x="940851" y="3200066"/>
              <a:ext cx="1992203" cy="852049"/>
            </a:xfrm>
            <a:prstGeom prst="rect">
              <a:avLst/>
            </a:prstGeom>
            <a:solidFill>
              <a:srgbClr val="17375E"/>
            </a:solidFill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6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r>
                <a:rPr lang="ru-RU" dirty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↑</a:t>
              </a:r>
              <a:endPara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одзаголовок 2">
              <a:extLst>
                <a:ext uri="{FF2B5EF4-FFF2-40B4-BE49-F238E27FC236}">
                  <a16:creationId xmlns:a16="http://schemas.microsoft.com/office/drawing/2014/main" id="{6FCB4B76-EBD6-497D-AB68-D60B7D4F5BB4}"/>
                </a:ext>
              </a:extLst>
            </p:cNvPr>
            <p:cNvSpPr txBox="1">
              <a:spLocks/>
            </p:cNvSpPr>
            <p:nvPr/>
          </p:nvSpPr>
          <p:spPr>
            <a:xfrm>
              <a:off x="1129338" y="4489994"/>
              <a:ext cx="1804300" cy="1880204"/>
            </a:xfrm>
            <a:prstGeom prst="rect">
              <a:avLst/>
            </a:prstGeom>
            <a:solidFill>
              <a:srgbClr val="17375E"/>
            </a:solidFill>
          </p:spPr>
          <p:txBody>
            <a:bodyPr vert="horz" wrap="square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генеральных и подрядных организаций ведут электронный документооборот, используя ВИС (EXON и ЦУС)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97FBF07-BE98-4997-8821-9B3EC8BD2A0C}"/>
              </a:ext>
            </a:extLst>
          </p:cNvPr>
          <p:cNvGrpSpPr/>
          <p:nvPr/>
        </p:nvGrpSpPr>
        <p:grpSpPr>
          <a:xfrm>
            <a:off x="3235886" y="2827849"/>
            <a:ext cx="1871249" cy="1758667"/>
            <a:chOff x="3284921" y="2531210"/>
            <a:chExt cx="1871249" cy="2021768"/>
          </a:xfrm>
          <a:solidFill>
            <a:srgbClr val="17375E"/>
          </a:solidFill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195FC621-BA5D-4920-92D4-7CE1272485B7}"/>
                </a:ext>
              </a:extLst>
            </p:cNvPr>
            <p:cNvSpPr/>
            <p:nvPr/>
          </p:nvSpPr>
          <p:spPr>
            <a:xfrm>
              <a:off x="3284921" y="2531210"/>
              <a:ext cx="1871249" cy="2021768"/>
            </a:xfrm>
            <a:prstGeom prst="roundRect">
              <a:avLst>
                <a:gd name="adj" fmla="val 8557"/>
              </a:avLst>
            </a:prstGeom>
            <a:grpFill/>
            <a:ln>
              <a:noFill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5" name="Заголовок 1">
              <a:extLst>
                <a:ext uri="{FF2B5EF4-FFF2-40B4-BE49-F238E27FC236}">
                  <a16:creationId xmlns:a16="http://schemas.microsoft.com/office/drawing/2014/main" id="{9951C14C-4089-4FE9-85A6-9851E0FED91E}"/>
                </a:ext>
              </a:extLst>
            </p:cNvPr>
            <p:cNvSpPr txBox="1">
              <a:spLocks/>
            </p:cNvSpPr>
            <p:nvPr/>
          </p:nvSpPr>
          <p:spPr>
            <a:xfrm>
              <a:off x="3393411" y="2816494"/>
              <a:ext cx="1695162" cy="768045"/>
            </a:xfrm>
            <a:prstGeom prst="rect">
              <a:avLst/>
            </a:prstGeom>
            <a:grpFill/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157</a:t>
              </a:r>
            </a:p>
          </p:txBody>
        </p:sp>
        <p:sp>
          <p:nvSpPr>
            <p:cNvPr id="36" name="Подзаголовок 2">
              <a:extLst>
                <a:ext uri="{FF2B5EF4-FFF2-40B4-BE49-F238E27FC236}">
                  <a16:creationId xmlns:a16="http://schemas.microsoft.com/office/drawing/2014/main" id="{F637F532-0A36-4001-8C4E-4DE42D673825}"/>
                </a:ext>
              </a:extLst>
            </p:cNvPr>
            <p:cNvSpPr txBox="1">
              <a:spLocks/>
            </p:cNvSpPr>
            <p:nvPr/>
          </p:nvSpPr>
          <p:spPr>
            <a:xfrm>
              <a:off x="3365502" y="3731551"/>
              <a:ext cx="1723071" cy="494443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объекта 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ведутся в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EXON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C373DF19-4F3D-41A0-B6C7-A1E5BD6B384D}"/>
              </a:ext>
            </a:extLst>
          </p:cNvPr>
          <p:cNvGrpSpPr/>
          <p:nvPr/>
        </p:nvGrpSpPr>
        <p:grpSpPr>
          <a:xfrm>
            <a:off x="3225448" y="4681461"/>
            <a:ext cx="1878387" cy="1758667"/>
            <a:chOff x="3279806" y="4400500"/>
            <a:chExt cx="1878387" cy="2021768"/>
          </a:xfrm>
          <a:solidFill>
            <a:srgbClr val="17375E"/>
          </a:solidFill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C4E6C9E8-7BD5-4992-B014-8E0C74867694}"/>
                </a:ext>
              </a:extLst>
            </p:cNvPr>
            <p:cNvSpPr/>
            <p:nvPr/>
          </p:nvSpPr>
          <p:spPr>
            <a:xfrm>
              <a:off x="3279806" y="4400500"/>
              <a:ext cx="1878387" cy="2021768"/>
            </a:xfrm>
            <a:prstGeom prst="roundRect">
              <a:avLst>
                <a:gd name="adj" fmla="val 8557"/>
              </a:avLst>
            </a:prstGeom>
            <a:grpFill/>
            <a:ln>
              <a:noFill/>
            </a:ln>
            <a:effectLst/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9" name="Заголовок 1">
              <a:extLst>
                <a:ext uri="{FF2B5EF4-FFF2-40B4-BE49-F238E27FC236}">
                  <a16:creationId xmlns:a16="http://schemas.microsoft.com/office/drawing/2014/main" id="{CC29533C-8A27-4B6A-AD44-FDA051BD8326}"/>
                </a:ext>
              </a:extLst>
            </p:cNvPr>
            <p:cNvSpPr txBox="1">
              <a:spLocks/>
            </p:cNvSpPr>
            <p:nvPr/>
          </p:nvSpPr>
          <p:spPr>
            <a:xfrm>
              <a:off x="3738557" y="4741295"/>
              <a:ext cx="874890" cy="768045"/>
            </a:xfrm>
            <a:prstGeom prst="rect">
              <a:avLst/>
            </a:prstGeom>
            <a:grpFill/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5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</a:p>
          </p:txBody>
        </p:sp>
        <p:sp>
          <p:nvSpPr>
            <p:cNvPr id="40" name="Подзаголовок 2">
              <a:extLst>
                <a:ext uri="{FF2B5EF4-FFF2-40B4-BE49-F238E27FC236}">
                  <a16:creationId xmlns:a16="http://schemas.microsoft.com/office/drawing/2014/main" id="{6DCF0AB8-CAFE-4DBF-A678-B7CF700800AC}"/>
                </a:ext>
              </a:extLst>
            </p:cNvPr>
            <p:cNvSpPr txBox="1">
              <a:spLocks/>
            </p:cNvSpPr>
            <p:nvPr/>
          </p:nvSpPr>
          <p:spPr>
            <a:xfrm>
              <a:off x="3393411" y="5601032"/>
              <a:ext cx="1563727" cy="636749"/>
            </a:xfrm>
            <a:prstGeom prst="rect">
              <a:avLst/>
            </a:prstGeom>
            <a:grpFill/>
          </p:spPr>
          <p:txBody>
            <a:bodyPr vert="horz" wrap="square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объектов ведутся в ЦУС</a:t>
              </a:r>
            </a:p>
          </p:txBody>
        </p:sp>
      </p:grp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5A4FFD66-7D6A-4826-B98D-C490BB98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7" y="343375"/>
            <a:ext cx="10442575" cy="97566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280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взаимодействие </a:t>
            </a:r>
            <a:br>
              <a:rPr lang="ru-RU" sz="280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</a:t>
            </a:r>
            <a:r>
              <a:rPr lang="ru-RU" sz="280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ИСУП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658A18F-404F-448C-9DA3-F0FFBD232F0F}"/>
              </a:ext>
            </a:extLst>
          </p:cNvPr>
          <p:cNvGrpSpPr/>
          <p:nvPr/>
        </p:nvGrpSpPr>
        <p:grpSpPr>
          <a:xfrm>
            <a:off x="5772446" y="1357943"/>
            <a:ext cx="5910661" cy="1200353"/>
            <a:chOff x="7337797" y="3338069"/>
            <a:chExt cx="5910661" cy="1200353"/>
          </a:xfrm>
        </p:grpSpPr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6F0021BA-F84B-409B-879A-2BE4BD9BD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797" y="3338069"/>
              <a:ext cx="5910661" cy="1200353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312A22-CF04-4F7C-B494-9F28CF342B59}"/>
                </a:ext>
              </a:extLst>
            </p:cNvPr>
            <p:cNvSpPr txBox="1"/>
            <p:nvPr/>
          </p:nvSpPr>
          <p:spPr>
            <a:xfrm>
              <a:off x="7506045" y="3491533"/>
              <a:ext cx="5693253" cy="8597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500" dirty="0">
                  <a:solidFill>
                    <a:srgbClr val="0B244D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УГЭЦ РТ выступает в роли агента АНИК ЛАБ и осуществляет заключение лицензионных договоров с третьими лицами </a:t>
              </a:r>
              <a:r>
                <a:rPr lang="ru-RU" sz="1500" b="1" dirty="0">
                  <a:solidFill>
                    <a:srgbClr val="0B244D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на использование программного обеспечения EXON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9544EDE-EFDA-45A1-B1F1-2DA034686946}"/>
              </a:ext>
            </a:extLst>
          </p:cNvPr>
          <p:cNvGrpSpPr/>
          <p:nvPr/>
        </p:nvGrpSpPr>
        <p:grpSpPr>
          <a:xfrm>
            <a:off x="5765249" y="3514903"/>
            <a:ext cx="2873849" cy="1368301"/>
            <a:chOff x="5293837" y="1705184"/>
            <a:chExt cx="2393290" cy="136830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D992C9F5-3533-477D-9020-004B6F64F1EC}"/>
                </a:ext>
              </a:extLst>
            </p:cNvPr>
            <p:cNvSpPr/>
            <p:nvPr/>
          </p:nvSpPr>
          <p:spPr>
            <a:xfrm>
              <a:off x="5293837" y="1705184"/>
              <a:ext cx="2393290" cy="1368301"/>
            </a:xfrm>
            <a:prstGeom prst="roundRect">
              <a:avLst>
                <a:gd name="adj" fmla="val 11799"/>
              </a:avLst>
            </a:prstGeom>
            <a:solidFill>
              <a:srgbClr val="DCE6F2"/>
            </a:solidFill>
            <a:ln>
              <a:noFill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1" name="Заголовок 1">
              <a:extLst>
                <a:ext uri="{FF2B5EF4-FFF2-40B4-BE49-F238E27FC236}">
                  <a16:creationId xmlns:a16="http://schemas.microsoft.com/office/drawing/2014/main" id="{41DAF04E-31CA-49E8-ADC2-576B0AD4BDA7}"/>
                </a:ext>
              </a:extLst>
            </p:cNvPr>
            <p:cNvSpPr txBox="1">
              <a:spLocks/>
            </p:cNvSpPr>
            <p:nvPr/>
          </p:nvSpPr>
          <p:spPr>
            <a:xfrm>
              <a:off x="5498050" y="1850857"/>
              <a:ext cx="2007771" cy="585245"/>
            </a:xfrm>
            <a:prstGeom prst="rect">
              <a:avLst/>
            </a:prstGeom>
            <a:noFill/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40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368 </a:t>
              </a:r>
              <a:r>
                <a:rPr lang="ru-RU" sz="4000" dirty="0">
                  <a:solidFill>
                    <a:srgbClr val="0B244D"/>
                  </a:solidFill>
                  <a:latin typeface="+mn-lt"/>
                  <a:cs typeface="Arial" panose="020B0604020202020204" pitchFamily="34" charset="0"/>
                </a:rPr>
                <a:t>↑</a:t>
              </a:r>
            </a:p>
          </p:txBody>
        </p:sp>
        <p:sp>
          <p:nvSpPr>
            <p:cNvPr id="32" name="Подзаголовок 2">
              <a:extLst>
                <a:ext uri="{FF2B5EF4-FFF2-40B4-BE49-F238E27FC236}">
                  <a16:creationId xmlns:a16="http://schemas.microsoft.com/office/drawing/2014/main" id="{C2F2E36C-82FD-4333-8E4D-0ADDB03D6DEB}"/>
                </a:ext>
              </a:extLst>
            </p:cNvPr>
            <p:cNvSpPr txBox="1">
              <a:spLocks/>
            </p:cNvSpPr>
            <p:nvPr/>
          </p:nvSpPr>
          <p:spPr>
            <a:xfrm>
              <a:off x="5472590" y="2433083"/>
              <a:ext cx="2153067" cy="5526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загружено комплектов ПД в электронном виде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25DB183-558F-49C4-A1FD-61A604CE0111}"/>
              </a:ext>
            </a:extLst>
          </p:cNvPr>
          <p:cNvGrpSpPr/>
          <p:nvPr/>
        </p:nvGrpSpPr>
        <p:grpSpPr>
          <a:xfrm>
            <a:off x="588962" y="1357943"/>
            <a:ext cx="4664256" cy="1200353"/>
            <a:chOff x="7337798" y="3806704"/>
            <a:chExt cx="4433288" cy="1200353"/>
          </a:xfrm>
        </p:grpSpPr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78855054-EC23-462D-9905-8F6F8EFC9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798" y="3806704"/>
              <a:ext cx="4433288" cy="1200353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BFBC58A-CA2E-4145-B54D-1EE83C86A598}"/>
                </a:ext>
              </a:extLst>
            </p:cNvPr>
            <p:cNvSpPr txBox="1"/>
            <p:nvPr/>
          </p:nvSpPr>
          <p:spPr>
            <a:xfrm>
              <a:off x="7568768" y="3989574"/>
              <a:ext cx="4063469" cy="9110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b="1" dirty="0">
                  <a:solidFill>
                    <a:srgbClr val="0B244D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Заключен агентский договор </a:t>
              </a:r>
            </a:p>
            <a:p>
              <a:pPr>
                <a:lnSpc>
                  <a:spcPct val="114000"/>
                </a:lnSpc>
              </a:pP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между ООО «АНИК ЛАБ» (EXON) и </a:t>
              </a:r>
            </a:p>
            <a:p>
              <a:pPr>
                <a:lnSpc>
                  <a:spcPct val="114000"/>
                </a:lnSpc>
              </a:pP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ГАУ «УГЭЦ РТ» 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92F51128-19D1-45B2-8F6B-B623663B20D9}"/>
              </a:ext>
            </a:extLst>
          </p:cNvPr>
          <p:cNvGrpSpPr/>
          <p:nvPr/>
        </p:nvGrpSpPr>
        <p:grpSpPr>
          <a:xfrm>
            <a:off x="5765249" y="5014033"/>
            <a:ext cx="2873849" cy="1368301"/>
            <a:chOff x="5293837" y="1705184"/>
            <a:chExt cx="2393290" cy="1368301"/>
          </a:xfrm>
        </p:grpSpPr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406A63EC-4DF0-458B-9C84-05199F0B4E86}"/>
                </a:ext>
              </a:extLst>
            </p:cNvPr>
            <p:cNvSpPr/>
            <p:nvPr/>
          </p:nvSpPr>
          <p:spPr>
            <a:xfrm>
              <a:off x="5293837" y="1705184"/>
              <a:ext cx="2393290" cy="1368301"/>
            </a:xfrm>
            <a:prstGeom prst="roundRect">
              <a:avLst>
                <a:gd name="adj" fmla="val 11799"/>
              </a:avLst>
            </a:prstGeom>
            <a:solidFill>
              <a:srgbClr val="DCE6F2"/>
            </a:solidFill>
            <a:ln>
              <a:noFill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2" name="Заголовок 1">
              <a:extLst>
                <a:ext uri="{FF2B5EF4-FFF2-40B4-BE49-F238E27FC236}">
                  <a16:creationId xmlns:a16="http://schemas.microsoft.com/office/drawing/2014/main" id="{213B212A-9565-4412-BF7F-AB2B9BD9992A}"/>
                </a:ext>
              </a:extLst>
            </p:cNvPr>
            <p:cNvSpPr txBox="1">
              <a:spLocks/>
            </p:cNvSpPr>
            <p:nvPr/>
          </p:nvSpPr>
          <p:spPr>
            <a:xfrm>
              <a:off x="5498050" y="1850857"/>
              <a:ext cx="2007771" cy="585245"/>
            </a:xfrm>
            <a:prstGeom prst="rect">
              <a:avLst/>
            </a:prstGeom>
            <a:noFill/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40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 </a:t>
              </a:r>
              <a:r>
                <a:rPr lang="ru-RU" sz="4000" dirty="0">
                  <a:solidFill>
                    <a:srgbClr val="0B244D"/>
                  </a:solidFill>
                  <a:latin typeface="+mn-lt"/>
                  <a:cs typeface="Arial" panose="020B0604020202020204" pitchFamily="34" charset="0"/>
                </a:rPr>
                <a:t>↑</a:t>
              </a:r>
            </a:p>
          </p:txBody>
        </p:sp>
        <p:sp>
          <p:nvSpPr>
            <p:cNvPr id="53" name="Подзаголовок 2">
              <a:extLst>
                <a:ext uri="{FF2B5EF4-FFF2-40B4-BE49-F238E27FC236}">
                  <a16:creationId xmlns:a16="http://schemas.microsoft.com/office/drawing/2014/main" id="{AA55E5BD-2E8E-4DDF-BFC6-E2978F1811F3}"/>
                </a:ext>
              </a:extLst>
            </p:cNvPr>
            <p:cNvSpPr txBox="1">
              <a:spLocks/>
            </p:cNvSpPr>
            <p:nvPr/>
          </p:nvSpPr>
          <p:spPr>
            <a:xfrm>
              <a:off x="5472590" y="2433083"/>
              <a:ext cx="2153067" cy="5526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загружено комплектов РД в электронном виде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D35E8EE-116E-4BB4-A8F7-56B855242C71}"/>
              </a:ext>
            </a:extLst>
          </p:cNvPr>
          <p:cNvGrpSpPr/>
          <p:nvPr/>
        </p:nvGrpSpPr>
        <p:grpSpPr>
          <a:xfrm>
            <a:off x="8809258" y="3514902"/>
            <a:ext cx="2873849" cy="1368301"/>
            <a:chOff x="5293837" y="1705184"/>
            <a:chExt cx="2393290" cy="1368301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098D49A7-5CAC-4069-9514-F5BC298CCA72}"/>
                </a:ext>
              </a:extLst>
            </p:cNvPr>
            <p:cNvSpPr/>
            <p:nvPr/>
          </p:nvSpPr>
          <p:spPr>
            <a:xfrm>
              <a:off x="5293837" y="1705184"/>
              <a:ext cx="2393290" cy="1368301"/>
            </a:xfrm>
            <a:prstGeom prst="roundRect">
              <a:avLst>
                <a:gd name="adj" fmla="val 11799"/>
              </a:avLst>
            </a:prstGeom>
            <a:solidFill>
              <a:srgbClr val="DCE6F2"/>
            </a:solidFill>
            <a:ln>
              <a:noFill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6" name="Заголовок 1">
              <a:extLst>
                <a:ext uri="{FF2B5EF4-FFF2-40B4-BE49-F238E27FC236}">
                  <a16:creationId xmlns:a16="http://schemas.microsoft.com/office/drawing/2014/main" id="{DCA4B007-3D50-44D7-A338-D154B7009F4A}"/>
                </a:ext>
              </a:extLst>
            </p:cNvPr>
            <p:cNvSpPr txBox="1">
              <a:spLocks/>
            </p:cNvSpPr>
            <p:nvPr/>
          </p:nvSpPr>
          <p:spPr>
            <a:xfrm>
              <a:off x="5498050" y="1850857"/>
              <a:ext cx="2007771" cy="585245"/>
            </a:xfrm>
            <a:prstGeom prst="rect">
              <a:avLst/>
            </a:prstGeom>
            <a:noFill/>
          </p:spPr>
          <p:txBody>
            <a:bodyPr vert="horz" lIns="0" tIns="0" rIns="0" bIns="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40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231 </a:t>
              </a:r>
              <a:r>
                <a:rPr lang="ru-RU" sz="4000" dirty="0">
                  <a:solidFill>
                    <a:srgbClr val="0B244D"/>
                  </a:solidFill>
                  <a:latin typeface="+mn-lt"/>
                  <a:cs typeface="Arial" panose="020B0604020202020204" pitchFamily="34" charset="0"/>
                </a:rPr>
                <a:t>↑</a:t>
              </a:r>
            </a:p>
          </p:txBody>
        </p:sp>
        <p:sp>
          <p:nvSpPr>
            <p:cNvPr id="57" name="Подзаголовок 2">
              <a:extLst>
                <a:ext uri="{FF2B5EF4-FFF2-40B4-BE49-F238E27FC236}">
                  <a16:creationId xmlns:a16="http://schemas.microsoft.com/office/drawing/2014/main" id="{91DD1344-3D52-4080-9E53-8878994792C4}"/>
                </a:ext>
              </a:extLst>
            </p:cNvPr>
            <p:cNvSpPr txBox="1">
              <a:spLocks/>
            </p:cNvSpPr>
            <p:nvPr/>
          </p:nvSpPr>
          <p:spPr>
            <a:xfrm>
              <a:off x="5472590" y="2433083"/>
              <a:ext cx="2153067" cy="5526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сформированных актов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электронном виде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7085F63-04E6-4231-B530-A4C9C93A0538}"/>
              </a:ext>
            </a:extLst>
          </p:cNvPr>
          <p:cNvSpPr txBox="1"/>
          <p:nvPr/>
        </p:nvSpPr>
        <p:spPr>
          <a:xfrm>
            <a:off x="5772446" y="2737742"/>
            <a:ext cx="54575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B24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электронного документооборота за октябрь</a:t>
            </a:r>
            <a:r>
              <a:rPr lang="en-US" b="1" dirty="0">
                <a:solidFill>
                  <a:srgbClr val="0B24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>
                <a:solidFill>
                  <a:srgbClr val="0B24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ноябрь 2024 года:</a:t>
            </a:r>
          </a:p>
        </p:txBody>
      </p:sp>
    </p:spTree>
    <p:extLst>
      <p:ext uri="{BB962C8B-B14F-4D97-AF65-F5344CB8AC3E}">
        <p14:creationId xmlns:p14="http://schemas.microsoft.com/office/powerpoint/2010/main" val="43286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F289C-3232-4565-8DD0-F1ED7FD12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60" y="371951"/>
            <a:ext cx="10442575" cy="36376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280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интеграции </a:t>
            </a:r>
            <a:r>
              <a:rPr lang="en-US" sz="280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 </a:t>
            </a:r>
            <a:r>
              <a:rPr lang="ru-RU" sz="280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ИСУП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F16569-D7A3-4B84-8CBB-F3A292415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618108" y="459487"/>
            <a:ext cx="11375136" cy="6398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88DA93-AF5B-4A6A-B893-0B2EE7413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59235">
            <a:off x="619863" y="1116700"/>
            <a:ext cx="2160003" cy="10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6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3F8F970-64C3-46CC-8781-6E1A2D232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61" y="371951"/>
            <a:ext cx="6931790" cy="36376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280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пользователей </a:t>
            </a:r>
            <a:br>
              <a:rPr lang="en-US" sz="280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с ИСУП и </a:t>
            </a:r>
            <a:r>
              <a:rPr lang="en-US" sz="280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</a:t>
            </a:r>
            <a:endParaRPr lang="ru-RU" sz="2800" dirty="0">
              <a:solidFill>
                <a:srgbClr val="0E2F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7BD6412-BA93-409B-9CF2-F30CB2D442DF}"/>
              </a:ext>
            </a:extLst>
          </p:cNvPr>
          <p:cNvGrpSpPr/>
          <p:nvPr/>
        </p:nvGrpSpPr>
        <p:grpSpPr>
          <a:xfrm>
            <a:off x="516761" y="1503702"/>
            <a:ext cx="4998214" cy="1287123"/>
            <a:chOff x="7337798" y="3338068"/>
            <a:chExt cx="4998214" cy="1287123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52177B3-12E4-4421-BF6C-5C9F106EF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798" y="3338068"/>
              <a:ext cx="4821261" cy="1287123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69CBF4-914A-4FBC-947A-3332CDBE7578}"/>
                </a:ext>
              </a:extLst>
            </p:cNvPr>
            <p:cNvSpPr txBox="1"/>
            <p:nvPr/>
          </p:nvSpPr>
          <p:spPr>
            <a:xfrm>
              <a:off x="7568768" y="3466003"/>
              <a:ext cx="430140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2000" dirty="0">
                  <a:solidFill>
                    <a:srgbClr val="0B244D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Обучение и вебинары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8DBDE5-357B-4AB4-ACD1-C253E26968A0}"/>
                </a:ext>
              </a:extLst>
            </p:cNvPr>
            <p:cNvSpPr txBox="1"/>
            <p:nvPr/>
          </p:nvSpPr>
          <p:spPr>
            <a:xfrm>
              <a:off x="7568768" y="3904886"/>
              <a:ext cx="4767244" cy="5629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Проводим курсы повышения квалификации и </a:t>
              </a:r>
            </a:p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онлайн-вебинары для пользователей систем</a:t>
              </a:r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D497B95C-47B4-46DA-ADE0-9AE0D78D208E}"/>
              </a:ext>
            </a:extLst>
          </p:cNvPr>
          <p:cNvSpPr/>
          <p:nvPr/>
        </p:nvSpPr>
        <p:spPr>
          <a:xfrm rot="5400000">
            <a:off x="6813902" y="482249"/>
            <a:ext cx="5191122" cy="6531679"/>
          </a:xfrm>
          <a:prstGeom prst="rect">
            <a:avLst/>
          </a:prstGeom>
          <a:solidFill>
            <a:srgbClr val="0B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81AECB4-02DF-4E0A-B5FD-2692594318A9}"/>
              </a:ext>
            </a:extLst>
          </p:cNvPr>
          <p:cNvGrpSpPr/>
          <p:nvPr/>
        </p:nvGrpSpPr>
        <p:grpSpPr>
          <a:xfrm>
            <a:off x="516760" y="2925694"/>
            <a:ext cx="4821261" cy="1503432"/>
            <a:chOff x="7337797" y="3338069"/>
            <a:chExt cx="4821261" cy="1503432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438B332E-DCA4-430D-BF2A-411CBB469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797" y="3338069"/>
              <a:ext cx="4821261" cy="1503432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FBA129-6B3A-4797-8D2B-1F754E10386C}"/>
                </a:ext>
              </a:extLst>
            </p:cNvPr>
            <p:cNvSpPr txBox="1"/>
            <p:nvPr/>
          </p:nvSpPr>
          <p:spPr>
            <a:xfrm>
              <a:off x="7568768" y="3446953"/>
              <a:ext cx="430140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2000" dirty="0">
                  <a:solidFill>
                    <a:srgbClr val="0B244D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Телеграмм-каналы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0BD777-FED4-4250-ACA0-07D78913D712}"/>
                </a:ext>
              </a:extLst>
            </p:cNvPr>
            <p:cNvSpPr txBox="1"/>
            <p:nvPr/>
          </p:nvSpPr>
          <p:spPr>
            <a:xfrm>
              <a:off x="7568767" y="3915446"/>
              <a:ext cx="4539189" cy="80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Создали телеграмм-каналы для оперативного обмена информацией, публикации новостей и решения технических вопросов</a:t>
              </a: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502CADF-9398-4CFF-83B7-5199E2130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312" y="1541018"/>
            <a:ext cx="3111287" cy="207500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1F7B44B-8562-490B-BEBC-9B4D673535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35" r="6235"/>
          <a:stretch/>
        </p:blipFill>
        <p:spPr>
          <a:xfrm>
            <a:off x="8618202" y="3863784"/>
            <a:ext cx="3200398" cy="2056692"/>
          </a:xfrm>
          <a:prstGeom prst="roundRect">
            <a:avLst>
              <a:gd name="adj" fmla="val 0"/>
            </a:avLst>
          </a:prstGeom>
          <a:ln w="38100">
            <a:solidFill>
              <a:schemeClr val="bg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A7B7108-6406-4CCC-ADB3-859172FB12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82" r="16482"/>
          <a:stretch/>
        </p:blipFill>
        <p:spPr>
          <a:xfrm>
            <a:off x="6642312" y="3854204"/>
            <a:ext cx="1855451" cy="2075852"/>
          </a:xfrm>
          <a:prstGeom prst="roundRect">
            <a:avLst>
              <a:gd name="adj" fmla="val 0"/>
            </a:avLst>
          </a:prstGeom>
          <a:ln w="38100">
            <a:solidFill>
              <a:schemeClr val="bg1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BA2474-23B3-40A3-B535-A0DA4DB3E9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296" r="16296"/>
          <a:stretch/>
        </p:blipFill>
        <p:spPr>
          <a:xfrm>
            <a:off x="9923698" y="1541018"/>
            <a:ext cx="1864975" cy="2075002"/>
          </a:xfrm>
          <a:prstGeom prst="roundRect">
            <a:avLst>
              <a:gd name="adj" fmla="val 0"/>
            </a:avLst>
          </a:prstGeom>
          <a:ln w="38100">
            <a:solidFill>
              <a:schemeClr val="bg1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EC585C-4605-4966-8673-213FB5E19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325" y="5226363"/>
            <a:ext cx="1226637" cy="171095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451274-A037-4E47-8671-8677396D8D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5499" y="5199777"/>
            <a:ext cx="1287330" cy="198091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F130D31-24BF-4CF6-8D2C-F498851E81A5}"/>
              </a:ext>
            </a:extLst>
          </p:cNvPr>
          <p:cNvSpPr txBox="1"/>
          <p:nvPr/>
        </p:nvSpPr>
        <p:spPr>
          <a:xfrm>
            <a:off x="339415" y="4711667"/>
            <a:ext cx="23864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B244D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rPr>
              <a:t>Телеграмм канал по сопровождению EXON в РТ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DF3A384-AEF8-462F-9ACA-5960E3CE82DA}"/>
              </a:ext>
            </a:extLst>
          </p:cNvPr>
          <p:cNvSpPr txBox="1"/>
          <p:nvPr/>
        </p:nvSpPr>
        <p:spPr>
          <a:xfrm>
            <a:off x="2900460" y="4711667"/>
            <a:ext cx="23864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B244D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rPr>
              <a:t>Цифровизация </a:t>
            </a:r>
          </a:p>
          <a:p>
            <a:pPr algn="ctr"/>
            <a:r>
              <a:rPr lang="ru-RU" sz="1100" b="1" dirty="0">
                <a:solidFill>
                  <a:srgbClr val="0B244D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rPr>
              <a:t>строительной отрасли РТ</a:t>
            </a:r>
          </a:p>
        </p:txBody>
      </p:sp>
    </p:spTree>
    <p:extLst>
      <p:ext uri="{BB962C8B-B14F-4D97-AF65-F5344CB8AC3E}">
        <p14:creationId xmlns:p14="http://schemas.microsoft.com/office/powerpoint/2010/main" val="219082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4D5666-AE42-40CB-9432-4011DA948391}"/>
              </a:ext>
            </a:extLst>
          </p:cNvPr>
          <p:cNvSpPr/>
          <p:nvPr/>
        </p:nvSpPr>
        <p:spPr>
          <a:xfrm>
            <a:off x="532392" y="318929"/>
            <a:ext cx="6443963" cy="7451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solidFill>
                  <a:srgbClr val="0E2F6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Информационное взаимодействие ИСУП и ЕЦПЭ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A512DC6-63E1-49D8-A545-5CDE10162A3C}"/>
              </a:ext>
            </a:extLst>
          </p:cNvPr>
          <p:cNvGrpSpPr/>
          <p:nvPr/>
        </p:nvGrpSpPr>
        <p:grpSpPr>
          <a:xfrm>
            <a:off x="568584" y="1448047"/>
            <a:ext cx="4532378" cy="1741488"/>
            <a:chOff x="7337798" y="3338068"/>
            <a:chExt cx="4532378" cy="1741488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11061E46-8FD6-4B4B-885D-49294E1E8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798" y="3338068"/>
              <a:ext cx="4433288" cy="1741488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E5EDA0-F11E-47BC-B458-2AB9387B99BB}"/>
                </a:ext>
              </a:extLst>
            </p:cNvPr>
            <p:cNvSpPr txBox="1"/>
            <p:nvPr/>
          </p:nvSpPr>
          <p:spPr>
            <a:xfrm>
              <a:off x="7568768" y="3504103"/>
              <a:ext cx="430140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Цель интеграции ИСУП и ЕЦПЭ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09355F-9F36-489E-8289-BB8741535ABE}"/>
                </a:ext>
              </a:extLst>
            </p:cNvPr>
            <p:cNvSpPr txBox="1"/>
            <p:nvPr/>
          </p:nvSpPr>
          <p:spPr>
            <a:xfrm>
              <a:off x="7568768" y="4035188"/>
              <a:ext cx="4202318" cy="80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Создать единую цифровую среду,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которая автоматизирует процесс экспертизы и сделает его более эффективным и прозрачным. 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30F0C22-589A-435E-8754-350EA4B4FC38}"/>
              </a:ext>
            </a:extLst>
          </p:cNvPr>
          <p:cNvGrpSpPr/>
          <p:nvPr/>
        </p:nvGrpSpPr>
        <p:grpSpPr>
          <a:xfrm>
            <a:off x="6955132" y="1260937"/>
            <a:ext cx="4532378" cy="1668989"/>
            <a:chOff x="7337798" y="3338068"/>
            <a:chExt cx="4532378" cy="1668989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D81F21-33A3-4443-A3E8-CBC07491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798" y="3338068"/>
              <a:ext cx="4433288" cy="1668989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80F09A-7572-4587-9D9D-958DA5519AA6}"/>
                </a:ext>
              </a:extLst>
            </p:cNvPr>
            <p:cNvSpPr txBox="1"/>
            <p:nvPr/>
          </p:nvSpPr>
          <p:spPr>
            <a:xfrm>
              <a:off x="7568768" y="3504103"/>
              <a:ext cx="430140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2000" dirty="0">
                  <a:solidFill>
                    <a:srgbClr val="0B244D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Пилотный проект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92DDA6-A703-4079-94EF-255D44DEF4D5}"/>
                </a:ext>
              </a:extLst>
            </p:cNvPr>
            <p:cNvSpPr txBox="1"/>
            <p:nvPr/>
          </p:nvSpPr>
          <p:spPr>
            <a:xfrm>
              <a:off x="7568768" y="3991646"/>
              <a:ext cx="4301408" cy="80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Республика Татарстан </a:t>
              </a:r>
              <a:r>
                <a:rPr lang="ru-RU" sz="1400" b="1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участвует в пилотном проекте </a:t>
              </a:r>
              <a:r>
                <a:rPr lang="ru-RU" sz="14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апробации информационного обмена между ИСУП и ЕЦПЭ.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7EDE9B3-4236-42DD-AA4A-751CE0F68199}"/>
              </a:ext>
            </a:extLst>
          </p:cNvPr>
          <p:cNvGrpSpPr/>
          <p:nvPr/>
        </p:nvGrpSpPr>
        <p:grpSpPr>
          <a:xfrm>
            <a:off x="6955132" y="3095961"/>
            <a:ext cx="4532378" cy="1528035"/>
            <a:chOff x="7337798" y="3338068"/>
            <a:chExt cx="4532378" cy="1528035"/>
          </a:xfrm>
        </p:grpSpPr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4888D0E2-D4D7-4627-9996-04ED2C99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798" y="3338068"/>
              <a:ext cx="4433288" cy="1528035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6B191C-3B36-4895-A7A0-9C7C57178B84}"/>
                </a:ext>
              </a:extLst>
            </p:cNvPr>
            <p:cNvSpPr txBox="1"/>
            <p:nvPr/>
          </p:nvSpPr>
          <p:spPr>
            <a:xfrm>
              <a:off x="7568768" y="3504103"/>
              <a:ext cx="430140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2000" dirty="0">
                  <a:solidFill>
                    <a:srgbClr val="0B244D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Пилотный объект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EB3F57-1750-45A8-A7A1-0315203EC11D}"/>
                </a:ext>
              </a:extLst>
            </p:cNvPr>
            <p:cNvSpPr txBox="1"/>
            <p:nvPr/>
          </p:nvSpPr>
          <p:spPr>
            <a:xfrm>
              <a:off x="7568768" y="3948104"/>
              <a:ext cx="3962282" cy="80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качестве пилотного объекта выбран проект </a:t>
              </a:r>
              <a:r>
                <a:rPr lang="ru-RU" sz="1400" b="1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«Строительство зрительного зала», </a:t>
              </a:r>
              <a:r>
                <a:rPr lang="ru-RU" sz="14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реализуемый ГКУ «ГИСУ РТ».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FC87A-01FC-4BF5-8A0A-7F5430A67129}"/>
              </a:ext>
            </a:extLst>
          </p:cNvPr>
          <p:cNvGrpSpPr/>
          <p:nvPr/>
        </p:nvGrpSpPr>
        <p:grpSpPr>
          <a:xfrm>
            <a:off x="6955132" y="4862459"/>
            <a:ext cx="4532378" cy="1528035"/>
            <a:chOff x="7337798" y="3338068"/>
            <a:chExt cx="4532378" cy="1528035"/>
          </a:xfrm>
        </p:grpSpPr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14FDA72F-0431-4E64-A07D-334677A07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798" y="3338068"/>
              <a:ext cx="4433288" cy="1528035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D3E3D6-B937-4A53-B81C-BC54FCD5F73C}"/>
                </a:ext>
              </a:extLst>
            </p:cNvPr>
            <p:cNvSpPr txBox="1"/>
            <p:nvPr/>
          </p:nvSpPr>
          <p:spPr>
            <a:xfrm>
              <a:off x="7568768" y="3504103"/>
              <a:ext cx="430140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2000" dirty="0">
                  <a:solidFill>
                    <a:srgbClr val="0B244D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Подготовительные работы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98B2C20-F7EE-4477-A02F-9D008C548A36}"/>
                </a:ext>
              </a:extLst>
            </p:cNvPr>
            <p:cNvSpPr txBox="1"/>
            <p:nvPr/>
          </p:nvSpPr>
          <p:spPr>
            <a:xfrm>
              <a:off x="7568768" y="3948104"/>
              <a:ext cx="4301408" cy="80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4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настоящее время ведутся </a:t>
              </a:r>
              <a:r>
                <a:rPr lang="ru-RU" sz="1400" b="1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подготовительные работы для запуска пилотного проекта </a:t>
              </a:r>
              <a:r>
                <a:rPr lang="ru-RU" sz="14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интеграции ИСУП и ЕЦПЭ.</a:t>
              </a:r>
            </a:p>
          </p:txBody>
        </p:sp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22F96DE-90D3-4796-935D-E055B5C0E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9" y="3552704"/>
            <a:ext cx="5949326" cy="27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2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4D5666-AE42-40CB-9432-4011DA948391}"/>
              </a:ext>
            </a:extLst>
          </p:cNvPr>
          <p:cNvSpPr/>
          <p:nvPr/>
        </p:nvSpPr>
        <p:spPr>
          <a:xfrm>
            <a:off x="532392" y="318929"/>
            <a:ext cx="6443963" cy="7451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solidFill>
                  <a:srgbClr val="0E2F6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Информационное взаимодействие ИСУП и ГИСОГД РТ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CA512DC6-63E1-49D8-A545-5CDE10162A3C}"/>
              </a:ext>
            </a:extLst>
          </p:cNvPr>
          <p:cNvGrpSpPr/>
          <p:nvPr/>
        </p:nvGrpSpPr>
        <p:grpSpPr>
          <a:xfrm>
            <a:off x="540009" y="1320228"/>
            <a:ext cx="4664256" cy="2257951"/>
            <a:chOff x="7337798" y="3338067"/>
            <a:chExt cx="4664256" cy="2257951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11061E46-8FD6-4B4B-885D-49294E1E8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798" y="3338067"/>
              <a:ext cx="4664256" cy="2257951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E5EDA0-F11E-47BC-B458-2AB9387B99BB}"/>
                </a:ext>
              </a:extLst>
            </p:cNvPr>
            <p:cNvSpPr txBox="1"/>
            <p:nvPr/>
          </p:nvSpPr>
          <p:spPr>
            <a:xfrm>
              <a:off x="7568768" y="3350215"/>
              <a:ext cx="4086771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ea typeface="Open Sans bold" panose="020B0806030504020204" pitchFamily="34" charset="0"/>
                  <a:cs typeface="Arial" panose="020B0604020202020204" pitchFamily="34" charset="0"/>
                </a:rPr>
                <a:t>Цель интеграции ИСУП и ГИСОГД РТ</a:t>
              </a:r>
              <a:endPara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 bold" panose="020B08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09355F-9F36-489E-8289-BB8741535ABE}"/>
                </a:ext>
              </a:extLst>
            </p:cNvPr>
            <p:cNvSpPr txBox="1"/>
            <p:nvPr/>
          </p:nvSpPr>
          <p:spPr>
            <a:xfrm>
              <a:off x="7568767" y="4132508"/>
              <a:ext cx="4433287" cy="129971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Обеспечить обмен данными между системами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передачи исполнительно-технической документации, цифровой информационной модели, получения разрешений на строительство и ввод в эксплуатацию.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30F0C22-589A-435E-8754-350EA4B4FC38}"/>
              </a:ext>
            </a:extLst>
          </p:cNvPr>
          <p:cNvGrpSpPr/>
          <p:nvPr/>
        </p:nvGrpSpPr>
        <p:grpSpPr>
          <a:xfrm>
            <a:off x="540009" y="3715313"/>
            <a:ext cx="4664256" cy="1200353"/>
            <a:chOff x="7337798" y="3806704"/>
            <a:chExt cx="4433288" cy="1200353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D81F21-33A3-4443-A3E8-CBC074914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798" y="3806704"/>
              <a:ext cx="4433288" cy="1200353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92DDA6-A703-4079-94EF-255D44DEF4D5}"/>
                </a:ext>
              </a:extLst>
            </p:cNvPr>
            <p:cNvSpPr txBox="1"/>
            <p:nvPr/>
          </p:nvSpPr>
          <p:spPr>
            <a:xfrm>
              <a:off x="7568768" y="4080773"/>
              <a:ext cx="4063469" cy="6303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Интеграция ИСУП и ГИСОГД РТ находится </a:t>
              </a:r>
              <a:r>
                <a:rPr lang="ru-RU" sz="1600" b="1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стадии реализации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068A4BF-FC30-4C69-8456-526495481DCD}"/>
              </a:ext>
            </a:extLst>
          </p:cNvPr>
          <p:cNvGrpSpPr/>
          <p:nvPr/>
        </p:nvGrpSpPr>
        <p:grpSpPr>
          <a:xfrm>
            <a:off x="540008" y="5053460"/>
            <a:ext cx="4664255" cy="1466180"/>
            <a:chOff x="7337797" y="3806704"/>
            <a:chExt cx="4664255" cy="1466180"/>
          </a:xfrm>
        </p:grpSpPr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EA07926C-1B59-4526-AE6F-B3927BC65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7797" y="3806704"/>
              <a:ext cx="4664255" cy="146618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43B506-EC00-4296-8750-D592E940BB96}"/>
                </a:ext>
              </a:extLst>
            </p:cNvPr>
            <p:cNvSpPr txBox="1"/>
            <p:nvPr/>
          </p:nvSpPr>
          <p:spPr>
            <a:xfrm>
              <a:off x="7568768" y="3952456"/>
              <a:ext cx="4287203" cy="11917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реализацию проекта выделено </a:t>
              </a:r>
            </a:p>
            <a:p>
              <a:pPr>
                <a:lnSpc>
                  <a:spcPct val="114000"/>
                </a:lnSpc>
              </a:pPr>
              <a:r>
                <a:rPr lang="ru-RU" sz="1600" b="1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4 300,00 </a:t>
              </a:r>
              <a:r>
                <a:rPr lang="ru-RU" sz="1600" b="1" dirty="0" err="1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тыс.рублей</a:t>
              </a:r>
              <a:r>
                <a:rPr lang="ru-RU" sz="1600" b="1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600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завершение интеграции запланировано </a:t>
              </a:r>
            </a:p>
            <a:p>
              <a:pPr>
                <a:lnSpc>
                  <a:spcPct val="114000"/>
                </a:lnSpc>
              </a:pPr>
              <a:r>
                <a:rPr lang="ru-RU" sz="1600" b="1" dirty="0">
                  <a:solidFill>
                    <a:srgbClr val="0B24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конца 2024 года</a:t>
              </a:r>
            </a:p>
          </p:txBody>
        </p:sp>
      </p:grp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65E1B15-9533-4332-8549-E7859ED7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984" y="1668757"/>
            <a:ext cx="5778530" cy="36376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1800" b="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интеграции ГИСОГД РТ</a:t>
            </a:r>
            <a:r>
              <a:rPr lang="en-US" sz="1800" b="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>
                <a:solidFill>
                  <a:srgbClr val="0E2F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ИСУП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BB88463-8F37-4934-ABAB-65F2D5870992}"/>
              </a:ext>
            </a:extLst>
          </p:cNvPr>
          <p:cNvSpPr/>
          <p:nvPr/>
        </p:nvSpPr>
        <p:spPr>
          <a:xfrm>
            <a:off x="5913984" y="2332352"/>
            <a:ext cx="1698143" cy="34664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B24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ИСУП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008B2FD-23DD-4F43-BF9F-C514930AE519}"/>
              </a:ext>
            </a:extLst>
          </p:cNvPr>
          <p:cNvSpPr/>
          <p:nvPr/>
        </p:nvSpPr>
        <p:spPr>
          <a:xfrm>
            <a:off x="9994371" y="2332351"/>
            <a:ext cx="1698143" cy="34664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B24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ГИСОГД РТ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4B7723E-7E1C-4D96-97F2-767DAB978E3C}"/>
              </a:ext>
            </a:extLst>
          </p:cNvPr>
          <p:cNvCxnSpPr/>
          <p:nvPr/>
        </p:nvCxnSpPr>
        <p:spPr>
          <a:xfrm>
            <a:off x="7611144" y="3165986"/>
            <a:ext cx="2382244" cy="0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F9C46BE-2778-48F4-A4E8-D86F69DC13A2}"/>
              </a:ext>
            </a:extLst>
          </p:cNvPr>
          <p:cNvCxnSpPr/>
          <p:nvPr/>
        </p:nvCxnSpPr>
        <p:spPr>
          <a:xfrm>
            <a:off x="7612127" y="4010280"/>
            <a:ext cx="2382244" cy="0"/>
          </a:xfrm>
          <a:prstGeom prst="straightConnector1">
            <a:avLst/>
          </a:prstGeom>
          <a:ln w="190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6496C1A-13A5-4286-854F-5D1E6E8EAB13}"/>
              </a:ext>
            </a:extLst>
          </p:cNvPr>
          <p:cNvCxnSpPr/>
          <p:nvPr/>
        </p:nvCxnSpPr>
        <p:spPr>
          <a:xfrm>
            <a:off x="7612127" y="4924482"/>
            <a:ext cx="2382244" cy="0"/>
          </a:xfrm>
          <a:prstGeom prst="straightConnector1">
            <a:avLst/>
          </a:prstGeom>
          <a:ln w="19050">
            <a:headEnd type="arrow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BB6B593-0992-4C20-8EB9-885826FD017D}"/>
              </a:ext>
            </a:extLst>
          </p:cNvPr>
          <p:cNvSpPr txBox="1"/>
          <p:nvPr/>
        </p:nvSpPr>
        <p:spPr>
          <a:xfrm>
            <a:off x="8122469" y="2841527"/>
            <a:ext cx="19318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ОКС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14EC3F-0994-4B51-931C-41F48A80FA40}"/>
              </a:ext>
            </a:extLst>
          </p:cNvPr>
          <p:cNvSpPr txBox="1"/>
          <p:nvPr/>
        </p:nvSpPr>
        <p:spPr>
          <a:xfrm>
            <a:off x="8122469" y="3571993"/>
            <a:ext cx="193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Данные из информационных моделей ОКС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41586A-0D31-4E05-BD32-4A632CC4E9A0}"/>
              </a:ext>
            </a:extLst>
          </p:cNvPr>
          <p:cNvSpPr txBox="1"/>
          <p:nvPr/>
        </p:nvSpPr>
        <p:spPr>
          <a:xfrm>
            <a:off x="7691769" y="4367871"/>
            <a:ext cx="16981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Разрешение на строительство и ввод объекта в эксплуатацию</a:t>
            </a:r>
          </a:p>
        </p:txBody>
      </p:sp>
      <p:pic>
        <p:nvPicPr>
          <p:cNvPr id="7" name="Рисунок 6" descr="Документ со сплошной заливкой">
            <a:extLst>
              <a:ext uri="{FF2B5EF4-FFF2-40B4-BE49-F238E27FC236}">
                <a16:creationId xmlns:a16="http://schemas.microsoft.com/office/drawing/2014/main" id="{1B495819-93FA-4F64-BDE3-AD4854AA0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5886" y="2732319"/>
            <a:ext cx="363760" cy="363760"/>
          </a:xfrm>
          <a:prstGeom prst="rect">
            <a:avLst/>
          </a:prstGeom>
        </p:spPr>
      </p:pic>
      <p:pic>
        <p:nvPicPr>
          <p:cNvPr id="34" name="Рисунок 33" descr="Документ со сплошной заливкой">
            <a:extLst>
              <a:ext uri="{FF2B5EF4-FFF2-40B4-BE49-F238E27FC236}">
                <a16:creationId xmlns:a16="http://schemas.microsoft.com/office/drawing/2014/main" id="{C0F7E875-5CC0-41BF-BEB5-D9C2E4A80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85886" y="3577565"/>
            <a:ext cx="363760" cy="363760"/>
          </a:xfrm>
          <a:prstGeom prst="rect">
            <a:avLst/>
          </a:prstGeom>
        </p:spPr>
      </p:pic>
      <p:pic>
        <p:nvPicPr>
          <p:cNvPr id="35" name="Рисунок 34" descr="Документ со сплошной заливкой">
            <a:extLst>
              <a:ext uri="{FF2B5EF4-FFF2-40B4-BE49-F238E27FC236}">
                <a16:creationId xmlns:a16="http://schemas.microsoft.com/office/drawing/2014/main" id="{C2C6DE26-5FE8-4194-BD11-FD9ECDB5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9912" y="4427451"/>
            <a:ext cx="363760" cy="3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33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Экспертиза">
      <a:dk1>
        <a:srgbClr val="1B3871"/>
      </a:dk1>
      <a:lt1>
        <a:sysClr val="window" lastClr="FFFFFF"/>
      </a:lt1>
      <a:dk2>
        <a:srgbClr val="44546A"/>
      </a:dk2>
      <a:lt2>
        <a:srgbClr val="E7E6E6"/>
      </a:lt2>
      <a:accent1>
        <a:srgbClr val="1B3871"/>
      </a:accent1>
      <a:accent2>
        <a:srgbClr val="F6CAD2"/>
      </a:accent2>
      <a:accent3>
        <a:srgbClr val="BFD1E7"/>
      </a:accent3>
      <a:accent4>
        <a:srgbClr val="FFEEBD"/>
      </a:accent4>
      <a:accent5>
        <a:srgbClr val="CFDDED"/>
      </a:accent5>
      <a:accent6>
        <a:srgbClr val="BDE9C6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4" id="{04FBA40B-C43C-4FF1-9275-E59B8B785F85}" vid="{031FC6CF-846D-4CDD-A560-84760296358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5526</TotalTime>
  <Words>558</Words>
  <Application>Microsoft Office PowerPoint</Application>
  <PresentationFormat>Широкоэкранный</PresentationFormat>
  <Paragraphs>102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Mont</vt:lpstr>
      <vt:lpstr>Retni Sans</vt:lpstr>
      <vt:lpstr>Retni Sans Medium</vt:lpstr>
      <vt:lpstr>Тема4</vt:lpstr>
      <vt:lpstr>Информационная система управления проектами в Республике Татарстан</vt:lpstr>
      <vt:lpstr>Презентация PowerPoint</vt:lpstr>
      <vt:lpstr>Презентация PowerPoint</vt:lpstr>
      <vt:lpstr>Презентация PowerPoint</vt:lpstr>
      <vt:lpstr>Информационное взаимодействие  EXON и ИСУП</vt:lpstr>
      <vt:lpstr>Схема интеграции EXON с ИСУП</vt:lpstr>
      <vt:lpstr>Сопровождение пользователей  в работе с ИСУП и EXON</vt:lpstr>
      <vt:lpstr>Презентация PowerPoint</vt:lpstr>
      <vt:lpstr>Схема интеграции ГИСОГД РТ с ИСУП</vt:lpstr>
      <vt:lpstr>Результаты внедрения цифровых вертикалей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ОБЛОЖКА / ЗАГОЛОВОК СЛАЙДА</dc:title>
  <dc:creator>Microsoft Office User</dc:creator>
  <cp:lastModifiedBy>Admin</cp:lastModifiedBy>
  <cp:revision>240</cp:revision>
  <cp:lastPrinted>2024-08-08T11:48:38Z</cp:lastPrinted>
  <dcterms:created xsi:type="dcterms:W3CDTF">2023-09-06T05:29:57Z</dcterms:created>
  <dcterms:modified xsi:type="dcterms:W3CDTF">2024-11-18T14:04:22Z</dcterms:modified>
</cp:coreProperties>
</file>